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72" r:id="rId2"/>
  </p:sldMasterIdLst>
  <p:notesMasterIdLst>
    <p:notesMasterId r:id="rId71"/>
  </p:notesMasterIdLst>
  <p:handoutMasterIdLst>
    <p:handoutMasterId r:id="rId72"/>
  </p:handoutMasterIdLst>
  <p:sldIdLst>
    <p:sldId id="948" r:id="rId3"/>
    <p:sldId id="858" r:id="rId4"/>
    <p:sldId id="860" r:id="rId5"/>
    <p:sldId id="861" r:id="rId6"/>
    <p:sldId id="862" r:id="rId7"/>
    <p:sldId id="863" r:id="rId8"/>
    <p:sldId id="864" r:id="rId9"/>
    <p:sldId id="865" r:id="rId10"/>
    <p:sldId id="866" r:id="rId11"/>
    <p:sldId id="949" r:id="rId12"/>
    <p:sldId id="868" r:id="rId13"/>
    <p:sldId id="869" r:id="rId14"/>
    <p:sldId id="870" r:id="rId15"/>
    <p:sldId id="871" r:id="rId16"/>
    <p:sldId id="872" r:id="rId17"/>
    <p:sldId id="873" r:id="rId18"/>
    <p:sldId id="874" r:id="rId19"/>
    <p:sldId id="879" r:id="rId20"/>
    <p:sldId id="880" r:id="rId21"/>
    <p:sldId id="882" r:id="rId22"/>
    <p:sldId id="887" r:id="rId23"/>
    <p:sldId id="888" r:id="rId24"/>
    <p:sldId id="889" r:id="rId25"/>
    <p:sldId id="890" r:id="rId26"/>
    <p:sldId id="891" r:id="rId27"/>
    <p:sldId id="892" r:id="rId28"/>
    <p:sldId id="893" r:id="rId29"/>
    <p:sldId id="894" r:id="rId30"/>
    <p:sldId id="895" r:id="rId31"/>
    <p:sldId id="896" r:id="rId32"/>
    <p:sldId id="897" r:id="rId33"/>
    <p:sldId id="899" r:id="rId34"/>
    <p:sldId id="898" r:id="rId35"/>
    <p:sldId id="900" r:id="rId36"/>
    <p:sldId id="901" r:id="rId37"/>
    <p:sldId id="902" r:id="rId38"/>
    <p:sldId id="904" r:id="rId39"/>
    <p:sldId id="906" r:id="rId40"/>
    <p:sldId id="907" r:id="rId41"/>
    <p:sldId id="908" r:id="rId42"/>
    <p:sldId id="909" r:id="rId43"/>
    <p:sldId id="910" r:id="rId44"/>
    <p:sldId id="911" r:id="rId45"/>
    <p:sldId id="913" r:id="rId46"/>
    <p:sldId id="914" r:id="rId47"/>
    <p:sldId id="915" r:id="rId48"/>
    <p:sldId id="950" r:id="rId49"/>
    <p:sldId id="918" r:id="rId50"/>
    <p:sldId id="919" r:id="rId51"/>
    <p:sldId id="920" r:id="rId52"/>
    <p:sldId id="921" r:id="rId53"/>
    <p:sldId id="922" r:id="rId54"/>
    <p:sldId id="930" r:id="rId55"/>
    <p:sldId id="931" r:id="rId56"/>
    <p:sldId id="932" r:id="rId57"/>
    <p:sldId id="933" r:id="rId58"/>
    <p:sldId id="934" r:id="rId59"/>
    <p:sldId id="935" r:id="rId60"/>
    <p:sldId id="951" r:id="rId61"/>
    <p:sldId id="938" r:id="rId62"/>
    <p:sldId id="939" r:id="rId63"/>
    <p:sldId id="940" r:id="rId64"/>
    <p:sldId id="941" r:id="rId65"/>
    <p:sldId id="942" r:id="rId66"/>
    <p:sldId id="943" r:id="rId67"/>
    <p:sldId id="944" r:id="rId68"/>
    <p:sldId id="952" r:id="rId69"/>
    <p:sldId id="947" r:id="rId70"/>
  </p:sldIdLst>
  <p:sldSz cx="9144000" cy="6858000" type="screen4x3"/>
  <p:notesSz cx="6883400" cy="9906000"/>
  <p:defaultTextStyle>
    <a:defPPr>
      <a:defRPr lang="en-GB"/>
    </a:defPPr>
    <a:lvl1pPr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8">
          <p15:clr>
            <a:srgbClr val="A4A3A4"/>
          </p15:clr>
        </p15:guide>
        <p15:guide id="2" pos="27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E2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6" autoAdjust="0"/>
    <p:restoredTop sz="95921" autoAdjust="0"/>
  </p:normalViewPr>
  <p:slideViewPr>
    <p:cSldViewPr snapToGrid="0" snapToObjects="1">
      <p:cViewPr varScale="1">
        <p:scale>
          <a:sx n="115" d="100"/>
          <a:sy n="115" d="100"/>
        </p:scale>
        <p:origin x="1768" y="192"/>
      </p:cViewPr>
      <p:guideLst>
        <p:guide orient="horz" pos="2138"/>
        <p:guide pos="27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4" d="100"/>
          <a:sy n="54" d="100"/>
        </p:scale>
        <p:origin x="1670"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57378" name="Rectangle 2">
            <a:extLst>
              <a:ext uri="{FF2B5EF4-FFF2-40B4-BE49-F238E27FC236}">
                <a16:creationId xmlns:a16="http://schemas.microsoft.com/office/drawing/2014/main" id="{633D266E-479C-A048-B6FC-32074B8A1444}"/>
              </a:ext>
            </a:extLst>
          </p:cNvPr>
          <p:cNvSpPr>
            <a:spLocks noGrp="1" noChangeArrowheads="1"/>
          </p:cNvSpPr>
          <p:nvPr>
            <p:ph type="hdr" sz="quarter"/>
          </p:nvPr>
        </p:nvSpPr>
        <p:spPr bwMode="auto">
          <a:xfrm>
            <a:off x="0" y="0"/>
            <a:ext cx="2982913" cy="496888"/>
          </a:xfrm>
          <a:prstGeom prst="rect">
            <a:avLst/>
          </a:prstGeom>
          <a:noFill/>
          <a:ln w="9525">
            <a:noFill/>
            <a:miter lim="800000"/>
          </a:ln>
          <a:effectLst/>
        </p:spPr>
        <p:txBody>
          <a:bodyPr vert="horz" wrap="square" lIns="92839" tIns="46420" rIns="92839" bIns="46420" numCol="1" anchor="t"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79" name="Rectangle 3">
            <a:extLst>
              <a:ext uri="{FF2B5EF4-FFF2-40B4-BE49-F238E27FC236}">
                <a16:creationId xmlns:a16="http://schemas.microsoft.com/office/drawing/2014/main" id="{364A7538-1D35-1145-B1AF-0231DE404744}"/>
              </a:ext>
            </a:extLst>
          </p:cNvPr>
          <p:cNvSpPr>
            <a:spLocks noGrp="1" noChangeArrowheads="1"/>
          </p:cNvSpPr>
          <p:nvPr>
            <p:ph type="dt" sz="quarter" idx="1"/>
          </p:nvPr>
        </p:nvSpPr>
        <p:spPr bwMode="auto">
          <a:xfrm>
            <a:off x="3900488" y="0"/>
            <a:ext cx="2982912" cy="496888"/>
          </a:xfrm>
          <a:prstGeom prst="rect">
            <a:avLst/>
          </a:prstGeom>
          <a:noFill/>
          <a:ln w="9525">
            <a:noFill/>
            <a:miter lim="800000"/>
          </a:ln>
          <a:effectLst/>
        </p:spPr>
        <p:txBody>
          <a:bodyPr vert="horz" wrap="square" lIns="92839" tIns="46420" rIns="92839" bIns="46420" numCol="1" anchor="t"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80" name="Rectangle 4">
            <a:extLst>
              <a:ext uri="{FF2B5EF4-FFF2-40B4-BE49-F238E27FC236}">
                <a16:creationId xmlns:a16="http://schemas.microsoft.com/office/drawing/2014/main" id="{B0E7D967-4A70-4E42-A7C4-5E02E7D2B129}"/>
              </a:ext>
            </a:extLst>
          </p:cNvPr>
          <p:cNvSpPr>
            <a:spLocks noGrp="1" noChangeArrowheads="1"/>
          </p:cNvSpPr>
          <p:nvPr>
            <p:ph type="ftr" sz="quarter" idx="2"/>
          </p:nvPr>
        </p:nvSpPr>
        <p:spPr bwMode="auto">
          <a:xfrm>
            <a:off x="0" y="9409113"/>
            <a:ext cx="2982913" cy="496887"/>
          </a:xfrm>
          <a:prstGeom prst="rect">
            <a:avLst/>
          </a:prstGeom>
          <a:noFill/>
          <a:ln w="9525">
            <a:noFill/>
            <a:miter lim="800000"/>
          </a:ln>
          <a:effectLst/>
        </p:spPr>
        <p:txBody>
          <a:bodyPr vert="horz" wrap="square" lIns="92839" tIns="46420" rIns="92839" bIns="46420" numCol="1" anchor="b"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81" name="Rectangle 5">
            <a:extLst>
              <a:ext uri="{FF2B5EF4-FFF2-40B4-BE49-F238E27FC236}">
                <a16:creationId xmlns:a16="http://schemas.microsoft.com/office/drawing/2014/main" id="{438D83B9-675F-6247-BE0D-FC566231C485}"/>
              </a:ext>
            </a:extLst>
          </p:cNvPr>
          <p:cNvSpPr>
            <a:spLocks noGrp="1" noChangeArrowheads="1"/>
          </p:cNvSpPr>
          <p:nvPr>
            <p:ph type="sldNum" sz="quarter" idx="3"/>
          </p:nvPr>
        </p:nvSpPr>
        <p:spPr bwMode="auto">
          <a:xfrm>
            <a:off x="3900488" y="9409113"/>
            <a:ext cx="2982912" cy="496887"/>
          </a:xfrm>
          <a:prstGeom prst="rect">
            <a:avLst/>
          </a:prstGeom>
          <a:noFill/>
          <a:ln w="9525">
            <a:noFill/>
            <a:miter lim="800000"/>
          </a:ln>
          <a:effectLst/>
        </p:spPr>
        <p:txBody>
          <a:bodyPr vert="horz" wrap="square" lIns="92839" tIns="46420" rIns="92839" bIns="46420" numCol="1" anchor="b"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fld id="{E8400856-5E75-BC48-BAD1-35E8E519A69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FB6E57B0-AE01-9F47-B38D-8F6F3FBB95B0}"/>
              </a:ext>
            </a:extLst>
          </p:cNvPr>
          <p:cNvSpPr>
            <a:spLocks noGrp="1" noChangeArrowheads="1"/>
          </p:cNvSpPr>
          <p:nvPr>
            <p:ph type="hdr" sz="quarter"/>
          </p:nvPr>
        </p:nvSpPr>
        <p:spPr bwMode="auto">
          <a:xfrm>
            <a:off x="0" y="0"/>
            <a:ext cx="2982913" cy="496888"/>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188419" name="Rectangle 3">
            <a:extLst>
              <a:ext uri="{FF2B5EF4-FFF2-40B4-BE49-F238E27FC236}">
                <a16:creationId xmlns:a16="http://schemas.microsoft.com/office/drawing/2014/main" id="{B2B82918-B03D-DE42-AE95-6DD49842D07A}"/>
              </a:ext>
            </a:extLst>
          </p:cNvPr>
          <p:cNvSpPr>
            <a:spLocks noGrp="1" noChangeArrowheads="1"/>
          </p:cNvSpPr>
          <p:nvPr>
            <p:ph type="dt" idx="1"/>
          </p:nvPr>
        </p:nvSpPr>
        <p:spPr bwMode="auto">
          <a:xfrm>
            <a:off x="3900488" y="0"/>
            <a:ext cx="2982912" cy="496888"/>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8196" name="Rectangle 4">
            <a:extLst>
              <a:ext uri="{FF2B5EF4-FFF2-40B4-BE49-F238E27FC236}">
                <a16:creationId xmlns:a16="http://schemas.microsoft.com/office/drawing/2014/main" id="{8BA4EFD0-4370-2A4E-8FD9-CEB73F3C128A}"/>
              </a:ext>
            </a:extLst>
          </p:cNvPr>
          <p:cNvSpPr>
            <a:spLocks noGrp="1" noRot="1" noChangeAspect="1" noChangeArrowheads="1" noTextEdit="1"/>
          </p:cNvSpPr>
          <p:nvPr>
            <p:ph type="sldImg" idx="4294967295"/>
          </p:nvPr>
        </p:nvSpPr>
        <p:spPr bwMode="auto">
          <a:xfrm>
            <a:off x="966788"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1" name="Rectangle 5">
            <a:extLst>
              <a:ext uri="{FF2B5EF4-FFF2-40B4-BE49-F238E27FC236}">
                <a16:creationId xmlns:a16="http://schemas.microsoft.com/office/drawing/2014/main" id="{43C273ED-923B-364D-9299-D436C9B588E5}"/>
              </a:ext>
            </a:extLst>
          </p:cNvPr>
          <p:cNvSpPr>
            <a:spLocks noGrp="1" noChangeArrowheads="1"/>
          </p:cNvSpPr>
          <p:nvPr>
            <p:ph type="body" sz="quarter" idx="3"/>
          </p:nvPr>
        </p:nvSpPr>
        <p:spPr bwMode="auto">
          <a:xfrm>
            <a:off x="917575" y="4706938"/>
            <a:ext cx="5048250" cy="4456112"/>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8422" name="Rectangle 6">
            <a:extLst>
              <a:ext uri="{FF2B5EF4-FFF2-40B4-BE49-F238E27FC236}">
                <a16:creationId xmlns:a16="http://schemas.microsoft.com/office/drawing/2014/main" id="{26484E30-B8A6-6D47-8484-E026FAAB00A2}"/>
              </a:ext>
            </a:extLst>
          </p:cNvPr>
          <p:cNvSpPr>
            <a:spLocks noGrp="1" noChangeArrowheads="1"/>
          </p:cNvSpPr>
          <p:nvPr>
            <p:ph type="ftr" sz="quarter" idx="4"/>
          </p:nvPr>
        </p:nvSpPr>
        <p:spPr bwMode="auto">
          <a:xfrm>
            <a:off x="0" y="9409113"/>
            <a:ext cx="2982913" cy="496887"/>
          </a:xfrm>
          <a:prstGeom prst="rect">
            <a:avLst/>
          </a:prstGeom>
          <a:noFill/>
          <a:ln w="9525">
            <a:noFill/>
            <a:miter lim="800000"/>
          </a:ln>
          <a:effectLst/>
        </p:spPr>
        <p:txBody>
          <a:bodyPr vert="horz" wrap="none" lIns="92839" tIns="46420" rIns="92839" bIns="46420" numCol="1" anchor="b"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188423" name="Rectangle 7">
            <a:extLst>
              <a:ext uri="{FF2B5EF4-FFF2-40B4-BE49-F238E27FC236}">
                <a16:creationId xmlns:a16="http://schemas.microsoft.com/office/drawing/2014/main" id="{21B9E5AD-F027-D345-B3E3-345033B6E254}"/>
              </a:ext>
            </a:extLst>
          </p:cNvPr>
          <p:cNvSpPr>
            <a:spLocks noGrp="1" noChangeArrowheads="1"/>
          </p:cNvSpPr>
          <p:nvPr>
            <p:ph type="sldNum" sz="quarter" idx="5"/>
          </p:nvPr>
        </p:nvSpPr>
        <p:spPr bwMode="auto">
          <a:xfrm>
            <a:off x="3900488" y="9409113"/>
            <a:ext cx="2982912" cy="496887"/>
          </a:xfrm>
          <a:prstGeom prst="rect">
            <a:avLst/>
          </a:prstGeom>
          <a:noFill/>
          <a:ln w="9525">
            <a:noFill/>
            <a:miter lim="800000"/>
          </a:ln>
          <a:effectLst/>
        </p:spPr>
        <p:txBody>
          <a:bodyPr vert="horz" wrap="none" lIns="92839" tIns="46420" rIns="92839" bIns="46420" numCol="1" anchor="b"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fld id="{E004B47C-263B-9046-BAF8-E1D8D70E02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875489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E2A8FB8E-37EA-5C4D-B90F-964D2F09D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68A4240-EB32-824E-8843-66BCB4D62438}" type="slidenum">
              <a:rPr lang="zh-TW" altLang="en-US" sz="1200" smtClean="0">
                <a:latin typeface="Times New Roman" panose="02020603050405020304" pitchFamily="18" charset="0"/>
              </a:rPr>
              <a:pPr/>
              <a:t>13</a:t>
            </a:fld>
            <a:endParaRPr lang="en-US" altLang="zh-TW" sz="1200">
              <a:latin typeface="Times New Roman" panose="02020603050405020304" pitchFamily="18" charset="0"/>
            </a:endParaRPr>
          </a:p>
        </p:txBody>
      </p:sp>
      <p:sp>
        <p:nvSpPr>
          <p:cNvPr id="32770" name="Rectangle 2">
            <a:extLst>
              <a:ext uri="{FF2B5EF4-FFF2-40B4-BE49-F238E27FC236}">
                <a16:creationId xmlns:a16="http://schemas.microsoft.com/office/drawing/2014/main" id="{18D5F614-3DA4-9B4F-B5DA-6426ADA4997D}"/>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9FDE7CF0-504E-0747-A268-551DF1B15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48902D4C-5EEA-6549-9420-9F70614822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122E51F7-8C8D-8D47-8618-A90C9F52ABD5}" type="slidenum">
              <a:rPr lang="zh-TW" altLang="en-US" sz="1200" smtClean="0">
                <a:latin typeface="Times New Roman" panose="02020603050405020304" pitchFamily="18" charset="0"/>
              </a:rPr>
              <a:pPr/>
              <a:t>14</a:t>
            </a:fld>
            <a:endParaRPr lang="en-US" altLang="zh-TW" sz="1200">
              <a:latin typeface="Times New Roman" panose="02020603050405020304" pitchFamily="18" charset="0"/>
            </a:endParaRPr>
          </a:p>
        </p:txBody>
      </p:sp>
      <p:sp>
        <p:nvSpPr>
          <p:cNvPr id="34818" name="Rectangle 2">
            <a:extLst>
              <a:ext uri="{FF2B5EF4-FFF2-40B4-BE49-F238E27FC236}">
                <a16:creationId xmlns:a16="http://schemas.microsoft.com/office/drawing/2014/main" id="{F48FDB12-27E2-C846-9FD0-03B1AB438EE8}"/>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E8F66CE-2A09-8B43-97FF-D1ED68FEE4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FCF96285-C517-A242-8C50-0696EF0B89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31073DA1-69E7-7846-827D-F51805FE5DB3}" type="slidenum">
              <a:rPr lang="zh-TW" altLang="en-US" sz="1200" smtClean="0">
                <a:latin typeface="Times New Roman" panose="02020603050405020304" pitchFamily="18" charset="0"/>
              </a:rPr>
              <a:pPr/>
              <a:t>16</a:t>
            </a:fld>
            <a:endParaRPr lang="en-US" altLang="zh-TW" sz="1200">
              <a:latin typeface="Times New Roman" panose="02020603050405020304" pitchFamily="18" charset="0"/>
            </a:endParaRPr>
          </a:p>
        </p:txBody>
      </p:sp>
      <p:sp>
        <p:nvSpPr>
          <p:cNvPr id="37890" name="Rectangle 2">
            <a:extLst>
              <a:ext uri="{FF2B5EF4-FFF2-40B4-BE49-F238E27FC236}">
                <a16:creationId xmlns:a16="http://schemas.microsoft.com/office/drawing/2014/main" id="{E29CA949-D83E-F443-AFE3-BC6AB64A9D0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366B5016-20C7-FC4B-9CB9-E2198FC8B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517F1068-3304-674A-AEEA-137748679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048C9CBA-B8FB-E847-AC15-A859E3C77EBA}" type="slidenum">
              <a:rPr lang="zh-TW" altLang="en-US" sz="1200" smtClean="0">
                <a:latin typeface="Times New Roman" panose="02020603050405020304" pitchFamily="18" charset="0"/>
              </a:rPr>
              <a:pPr/>
              <a:t>17</a:t>
            </a:fld>
            <a:endParaRPr lang="en-US" altLang="zh-TW" sz="1200">
              <a:latin typeface="Times New Roman" panose="02020603050405020304" pitchFamily="18" charset="0"/>
            </a:endParaRPr>
          </a:p>
        </p:txBody>
      </p:sp>
      <p:sp>
        <p:nvSpPr>
          <p:cNvPr id="39938" name="Rectangle 2">
            <a:extLst>
              <a:ext uri="{FF2B5EF4-FFF2-40B4-BE49-F238E27FC236}">
                <a16:creationId xmlns:a16="http://schemas.microsoft.com/office/drawing/2014/main" id="{7ED8982B-E7AC-A44A-887A-321111B47C18}"/>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509533B4-EC23-814E-A334-72B1F89E36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DEA4EFAA-D459-204E-9CC9-411985776E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9F4549B-7C91-6348-9D22-362059AAD325}" type="slidenum">
              <a:rPr lang="zh-TW" altLang="en-US" sz="1200" smtClean="0">
                <a:latin typeface="Times New Roman" panose="02020603050405020304" pitchFamily="18" charset="0"/>
              </a:rPr>
              <a:pPr/>
              <a:t>18</a:t>
            </a:fld>
            <a:endParaRPr lang="en-US" altLang="zh-TW" sz="1200">
              <a:latin typeface="Times New Roman" panose="02020603050405020304" pitchFamily="18" charset="0"/>
            </a:endParaRPr>
          </a:p>
        </p:txBody>
      </p:sp>
      <p:sp>
        <p:nvSpPr>
          <p:cNvPr id="46082" name="Rectangle 2">
            <a:extLst>
              <a:ext uri="{FF2B5EF4-FFF2-40B4-BE49-F238E27FC236}">
                <a16:creationId xmlns:a16="http://schemas.microsoft.com/office/drawing/2014/main" id="{2E3C888D-F38E-8B46-86D3-7B16C4B51FD0}"/>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E5B6125C-284D-5B4F-B49E-763D6B072D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31C9C1C5-0531-8045-953D-AF7C2D811C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FBC9E48C-D000-EB46-8282-F6D91F824A8C}" type="slidenum">
              <a:rPr lang="zh-TW" altLang="en-US" sz="1200" smtClean="0">
                <a:latin typeface="Times New Roman" panose="02020603050405020304" pitchFamily="18" charset="0"/>
              </a:rPr>
              <a:pPr/>
              <a:t>19</a:t>
            </a:fld>
            <a:endParaRPr lang="en-US" altLang="zh-TW" sz="1200">
              <a:latin typeface="Times New Roman" panose="02020603050405020304" pitchFamily="18" charset="0"/>
            </a:endParaRPr>
          </a:p>
        </p:txBody>
      </p:sp>
      <p:sp>
        <p:nvSpPr>
          <p:cNvPr id="48130" name="Rectangle 2">
            <a:extLst>
              <a:ext uri="{FF2B5EF4-FFF2-40B4-BE49-F238E27FC236}">
                <a16:creationId xmlns:a16="http://schemas.microsoft.com/office/drawing/2014/main" id="{51EB0776-20C4-1343-AFF1-EC735D0C7212}"/>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E8A2D6C9-455A-0B42-BE1E-EB48C6FCFA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6FC51B64-DEEA-9D4D-A95D-4E4A1B75C4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83966885-70CA-1348-9876-46685A31D6D8}" type="slidenum">
              <a:rPr lang="zh-TW" altLang="en-US" sz="1200" smtClean="0">
                <a:latin typeface="Times New Roman" panose="02020603050405020304" pitchFamily="18" charset="0"/>
              </a:rPr>
              <a:pPr/>
              <a:t>21</a:t>
            </a:fld>
            <a:endParaRPr lang="en-US" altLang="zh-TW" sz="1200">
              <a:latin typeface="Times New Roman" panose="02020603050405020304" pitchFamily="18" charset="0"/>
            </a:endParaRPr>
          </a:p>
        </p:txBody>
      </p:sp>
      <p:sp>
        <p:nvSpPr>
          <p:cNvPr id="55298" name="Rectangle 2">
            <a:extLst>
              <a:ext uri="{FF2B5EF4-FFF2-40B4-BE49-F238E27FC236}">
                <a16:creationId xmlns:a16="http://schemas.microsoft.com/office/drawing/2014/main" id="{3CB577EB-8FAA-614F-B776-5B43C5EF8CF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32102B52-CAD3-A94F-8F7F-F504C2252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53B224D5-9B12-E84F-A983-4CF96BD3D2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EB400FD-4131-B74D-8C51-F3F7AFCC7145}" type="slidenum">
              <a:rPr lang="zh-TW" altLang="en-US" sz="1200" smtClean="0">
                <a:latin typeface="Times New Roman" panose="02020603050405020304" pitchFamily="18" charset="0"/>
              </a:rPr>
              <a:pPr/>
              <a:t>22</a:t>
            </a:fld>
            <a:endParaRPr lang="en-US" altLang="zh-TW" sz="1200">
              <a:latin typeface="Times New Roman" panose="02020603050405020304" pitchFamily="18" charset="0"/>
            </a:endParaRPr>
          </a:p>
        </p:txBody>
      </p:sp>
      <p:sp>
        <p:nvSpPr>
          <p:cNvPr id="57346" name="Rectangle 2">
            <a:extLst>
              <a:ext uri="{FF2B5EF4-FFF2-40B4-BE49-F238E27FC236}">
                <a16:creationId xmlns:a16="http://schemas.microsoft.com/office/drawing/2014/main" id="{3A06DC64-1926-0144-B002-FBB0D7F07DDE}"/>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007840B1-D666-AD4E-9735-5869AACDF9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6AC467C1-E5E1-2D4E-A1A1-117E031B3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2846C5BA-55C4-E34D-B78E-B4610BE1AEC4}" type="slidenum">
              <a:rPr lang="zh-TW" altLang="en-US" sz="1200" smtClean="0">
                <a:latin typeface="Times New Roman" panose="02020603050405020304" pitchFamily="18" charset="0"/>
              </a:rPr>
              <a:pPr/>
              <a:t>23</a:t>
            </a:fld>
            <a:endParaRPr lang="en-US" altLang="zh-TW" sz="1200">
              <a:latin typeface="Times New Roman" panose="02020603050405020304" pitchFamily="18" charset="0"/>
            </a:endParaRPr>
          </a:p>
        </p:txBody>
      </p:sp>
      <p:sp>
        <p:nvSpPr>
          <p:cNvPr id="59394" name="Rectangle 2">
            <a:extLst>
              <a:ext uri="{FF2B5EF4-FFF2-40B4-BE49-F238E27FC236}">
                <a16:creationId xmlns:a16="http://schemas.microsoft.com/office/drawing/2014/main" id="{145FBBC0-A3FA-4F4F-AEB3-768154160B44}"/>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B1CD678C-195D-A24F-8D86-A9832EB057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EC60EE1A-ED87-FC46-8B07-2CB90CE894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C4F798B-29BF-004E-B70B-CF166E0E1D59}" type="slidenum">
              <a:rPr lang="zh-TW" altLang="en-US" sz="1200" smtClean="0">
                <a:latin typeface="Times New Roman" panose="02020603050405020304" pitchFamily="18" charset="0"/>
              </a:rPr>
              <a:pPr/>
              <a:t>24</a:t>
            </a:fld>
            <a:endParaRPr lang="en-US" altLang="zh-TW" sz="1200">
              <a:latin typeface="Times New Roman" panose="02020603050405020304" pitchFamily="18" charset="0"/>
            </a:endParaRPr>
          </a:p>
        </p:txBody>
      </p:sp>
      <p:sp>
        <p:nvSpPr>
          <p:cNvPr id="61442" name="Rectangle 2">
            <a:extLst>
              <a:ext uri="{FF2B5EF4-FFF2-40B4-BE49-F238E27FC236}">
                <a16:creationId xmlns:a16="http://schemas.microsoft.com/office/drawing/2014/main" id="{7C24EDB1-F9DB-5348-93F5-DF582159E91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9D082254-7901-8043-9760-D3ABF0E0D6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58737CB4-0CDF-A04C-AF50-D7F314697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B8BA0D8C-4844-B440-9B55-C8DEFF58CC65}" type="slidenum">
              <a:rPr lang="zh-TW" altLang="en-US" sz="1200" smtClean="0">
                <a:latin typeface="Times New Roman" panose="02020603050405020304" pitchFamily="18" charset="0"/>
              </a:rPr>
              <a:pPr/>
              <a:t>3</a:t>
            </a:fld>
            <a:endParaRPr lang="en-US" altLang="zh-TW" sz="1200">
              <a:latin typeface="Times New Roman" panose="02020603050405020304" pitchFamily="18" charset="0"/>
            </a:endParaRPr>
          </a:p>
        </p:txBody>
      </p:sp>
      <p:sp>
        <p:nvSpPr>
          <p:cNvPr id="14338" name="Rectangle 2">
            <a:extLst>
              <a:ext uri="{FF2B5EF4-FFF2-40B4-BE49-F238E27FC236}">
                <a16:creationId xmlns:a16="http://schemas.microsoft.com/office/drawing/2014/main" id="{6EF82271-F8D2-A84D-9FA2-E6C0354CC896}"/>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50A4AC88-DFDC-874E-A17F-4BC272245F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1105D58B-1803-9A43-8E79-6A83333034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26CF615-F460-FA4D-9E2A-5DD933553190}" type="slidenum">
              <a:rPr lang="zh-TW" altLang="en-US" sz="1200" smtClean="0">
                <a:latin typeface="Times New Roman" panose="02020603050405020304" pitchFamily="18" charset="0"/>
              </a:rPr>
              <a:pPr/>
              <a:t>25</a:t>
            </a:fld>
            <a:endParaRPr lang="en-US" altLang="zh-TW" sz="1200">
              <a:latin typeface="Times New Roman" panose="02020603050405020304" pitchFamily="18" charset="0"/>
            </a:endParaRPr>
          </a:p>
        </p:txBody>
      </p:sp>
      <p:sp>
        <p:nvSpPr>
          <p:cNvPr id="63490" name="Rectangle 2">
            <a:extLst>
              <a:ext uri="{FF2B5EF4-FFF2-40B4-BE49-F238E27FC236}">
                <a16:creationId xmlns:a16="http://schemas.microsoft.com/office/drawing/2014/main" id="{997B1EF2-0966-E44F-948E-31C4BEE7F427}"/>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BFDA5A4D-CE33-F641-9A74-A3628F7538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2F92F963-F8B4-7D4C-B339-773484A3C1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3995D1B4-F16A-6B42-AC12-A489A2C7BB6A}" type="slidenum">
              <a:rPr lang="zh-TW" altLang="en-US" sz="1200" smtClean="0">
                <a:latin typeface="Times New Roman" panose="02020603050405020304" pitchFamily="18" charset="0"/>
              </a:rPr>
              <a:pPr/>
              <a:t>26</a:t>
            </a:fld>
            <a:endParaRPr lang="en-US" altLang="zh-TW" sz="1200">
              <a:latin typeface="Times New Roman" panose="02020603050405020304" pitchFamily="18" charset="0"/>
            </a:endParaRPr>
          </a:p>
        </p:txBody>
      </p:sp>
      <p:sp>
        <p:nvSpPr>
          <p:cNvPr id="65538" name="Rectangle 2">
            <a:extLst>
              <a:ext uri="{FF2B5EF4-FFF2-40B4-BE49-F238E27FC236}">
                <a16:creationId xmlns:a16="http://schemas.microsoft.com/office/drawing/2014/main" id="{90C327E6-C262-874F-843F-AE11A7735AA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C01FCE28-18E8-B540-A039-BEDBD4C611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D0093E1D-5654-DE4C-80F4-3CE2866BE6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C5B227D-C79A-C748-B627-BE5195A8622F}" type="slidenum">
              <a:rPr lang="zh-TW" altLang="en-US" sz="1200" smtClean="0">
                <a:latin typeface="Times New Roman" panose="02020603050405020304" pitchFamily="18" charset="0"/>
              </a:rPr>
              <a:pPr/>
              <a:t>27</a:t>
            </a:fld>
            <a:endParaRPr lang="en-US" altLang="zh-TW" sz="1200">
              <a:latin typeface="Times New Roman" panose="02020603050405020304" pitchFamily="18" charset="0"/>
            </a:endParaRPr>
          </a:p>
        </p:txBody>
      </p:sp>
      <p:sp>
        <p:nvSpPr>
          <p:cNvPr id="67586" name="Rectangle 2">
            <a:extLst>
              <a:ext uri="{FF2B5EF4-FFF2-40B4-BE49-F238E27FC236}">
                <a16:creationId xmlns:a16="http://schemas.microsoft.com/office/drawing/2014/main" id="{AD2683D2-7084-DF4A-BAA6-65A8A5F512AE}"/>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04121CF6-FECE-1543-A444-60F49B957C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1FDDE908-E1FE-8240-A650-69BB69CBA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8C1F99D0-8AE7-CB4F-93F8-130263A57F56}" type="slidenum">
              <a:rPr lang="zh-TW" altLang="en-US" sz="1200" smtClean="0">
                <a:latin typeface="Times New Roman" panose="02020603050405020304" pitchFamily="18" charset="0"/>
              </a:rPr>
              <a:pPr/>
              <a:t>28</a:t>
            </a:fld>
            <a:endParaRPr lang="en-US" altLang="zh-TW" sz="1200">
              <a:latin typeface="Times New Roman" panose="02020603050405020304" pitchFamily="18" charset="0"/>
            </a:endParaRPr>
          </a:p>
        </p:txBody>
      </p:sp>
      <p:sp>
        <p:nvSpPr>
          <p:cNvPr id="69634" name="Rectangle 2">
            <a:extLst>
              <a:ext uri="{FF2B5EF4-FFF2-40B4-BE49-F238E27FC236}">
                <a16:creationId xmlns:a16="http://schemas.microsoft.com/office/drawing/2014/main" id="{B61F79FF-FC9F-934A-995F-F3C5971F2CBB}"/>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8F92C33F-67C1-CC43-88FD-404104D35F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A1580A51-7016-214B-AAA2-377063BBA4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0CADC7FC-F636-514F-9072-35AE544CAB98}" type="slidenum">
              <a:rPr lang="zh-TW" altLang="en-US" sz="1200" smtClean="0">
                <a:latin typeface="Times New Roman" panose="02020603050405020304" pitchFamily="18" charset="0"/>
              </a:rPr>
              <a:pPr/>
              <a:t>29</a:t>
            </a:fld>
            <a:endParaRPr lang="en-US" altLang="zh-TW" sz="1200">
              <a:latin typeface="Times New Roman" panose="02020603050405020304" pitchFamily="18" charset="0"/>
            </a:endParaRPr>
          </a:p>
        </p:txBody>
      </p:sp>
      <p:sp>
        <p:nvSpPr>
          <p:cNvPr id="71682" name="Rectangle 2">
            <a:extLst>
              <a:ext uri="{FF2B5EF4-FFF2-40B4-BE49-F238E27FC236}">
                <a16:creationId xmlns:a16="http://schemas.microsoft.com/office/drawing/2014/main" id="{0D6CCE64-1D25-AC41-888F-1277EB6E011B}"/>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929B54E4-3815-7C45-9D01-D145CBC00F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FF737837-93D3-BA42-B3EB-81116FAE0D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C02FD54-73AC-BA4B-813D-38BD675F4285}" type="slidenum">
              <a:rPr lang="zh-TW" altLang="en-US" sz="1200" smtClean="0">
                <a:latin typeface="Times New Roman" panose="02020603050405020304" pitchFamily="18" charset="0"/>
              </a:rPr>
              <a:pPr/>
              <a:t>30</a:t>
            </a:fld>
            <a:endParaRPr lang="en-US" altLang="zh-TW" sz="1200">
              <a:latin typeface="Times New Roman" panose="02020603050405020304" pitchFamily="18" charset="0"/>
            </a:endParaRPr>
          </a:p>
        </p:txBody>
      </p:sp>
      <p:sp>
        <p:nvSpPr>
          <p:cNvPr id="73730" name="Rectangle 2">
            <a:extLst>
              <a:ext uri="{FF2B5EF4-FFF2-40B4-BE49-F238E27FC236}">
                <a16:creationId xmlns:a16="http://schemas.microsoft.com/office/drawing/2014/main" id="{BBE4F81C-E809-E446-8BEA-E0DDA45041A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0F9689D6-462C-614D-A839-815EA618C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F02DD14-36AE-3649-9981-A44A64BDB1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C4C2AAC-D6E0-A84B-81C9-79CF0247BB0D}" type="slidenum">
              <a:rPr lang="zh-TW" altLang="en-US" sz="1200" smtClean="0"/>
              <a:pPr/>
              <a:t>31</a:t>
            </a:fld>
            <a:endParaRPr lang="en-US" altLang="zh-TW" sz="1200"/>
          </a:p>
        </p:txBody>
      </p:sp>
      <p:sp>
        <p:nvSpPr>
          <p:cNvPr id="75778" name="Rectangle 2">
            <a:extLst>
              <a:ext uri="{FF2B5EF4-FFF2-40B4-BE49-F238E27FC236}">
                <a16:creationId xmlns:a16="http://schemas.microsoft.com/office/drawing/2014/main" id="{8A26071D-BD95-E844-AAF7-9039DD20D0CB}"/>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EAE4524-8432-EB44-B690-878E7394D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75F4E9D0-504E-9B48-8A79-D35995AF41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2252D553-8E79-474E-8DF8-ADCA190F7DC4}" type="slidenum">
              <a:rPr lang="zh-TW" altLang="en-US" sz="1200" smtClean="0"/>
              <a:pPr/>
              <a:t>32</a:t>
            </a:fld>
            <a:endParaRPr lang="en-US" altLang="zh-TW" sz="1200"/>
          </a:p>
        </p:txBody>
      </p:sp>
      <p:sp>
        <p:nvSpPr>
          <p:cNvPr id="77826" name="Rectangle 2">
            <a:extLst>
              <a:ext uri="{FF2B5EF4-FFF2-40B4-BE49-F238E27FC236}">
                <a16:creationId xmlns:a16="http://schemas.microsoft.com/office/drawing/2014/main" id="{9CC9BE95-153E-6745-825D-E82F5EAB25B4}"/>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0F76DB54-EBAF-9742-9F34-20E9D5D8E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D5F77202-1625-B940-9F12-4FAAB2E43D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7173E36-E147-4142-B61A-0022DF4286F8}" type="slidenum">
              <a:rPr lang="zh-TW" altLang="en-US" sz="1200" smtClean="0"/>
              <a:pPr/>
              <a:t>34</a:t>
            </a:fld>
            <a:endParaRPr lang="en-US" altLang="zh-TW" sz="1200"/>
          </a:p>
        </p:txBody>
      </p:sp>
      <p:sp>
        <p:nvSpPr>
          <p:cNvPr id="80898" name="Rectangle 2">
            <a:extLst>
              <a:ext uri="{FF2B5EF4-FFF2-40B4-BE49-F238E27FC236}">
                <a16:creationId xmlns:a16="http://schemas.microsoft.com/office/drawing/2014/main" id="{27FEAD58-D7DF-904C-86C0-EF3EF926EFA5}"/>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AF610CB-F5C3-6B4F-87B8-0EF658BE69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ABCC0E0-8D42-384D-9DD4-2CBF5C7D5C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1748E41-48BD-CC4F-9145-37EF619E57CA}" type="slidenum">
              <a:rPr lang="zh-TW" altLang="en-US" sz="1200" smtClean="0"/>
              <a:pPr/>
              <a:t>35</a:t>
            </a:fld>
            <a:endParaRPr lang="en-US" altLang="zh-TW" sz="1200"/>
          </a:p>
        </p:txBody>
      </p:sp>
      <p:sp>
        <p:nvSpPr>
          <p:cNvPr id="82946" name="Rectangle 2">
            <a:extLst>
              <a:ext uri="{FF2B5EF4-FFF2-40B4-BE49-F238E27FC236}">
                <a16:creationId xmlns:a16="http://schemas.microsoft.com/office/drawing/2014/main" id="{9D57B4D5-3C2D-7D4A-82A6-293A4CF4C6AD}"/>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ECE6B25-2E54-AE45-880D-27D0103B8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16D9B460-2F7A-BB4A-82C0-96DE0838C0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C7C0890E-2F97-AF41-BC69-4E220AE260BD}" type="slidenum">
              <a:rPr lang="zh-TW" altLang="en-US" sz="1200" smtClean="0">
                <a:latin typeface="Times New Roman" panose="02020603050405020304" pitchFamily="18" charset="0"/>
              </a:rPr>
              <a:pPr/>
              <a:t>5</a:t>
            </a:fld>
            <a:endParaRPr lang="en-US" altLang="zh-TW" sz="1200">
              <a:latin typeface="Times New Roman" panose="02020603050405020304" pitchFamily="18" charset="0"/>
            </a:endParaRPr>
          </a:p>
        </p:txBody>
      </p:sp>
      <p:sp>
        <p:nvSpPr>
          <p:cNvPr id="17410" name="Rectangle 2">
            <a:extLst>
              <a:ext uri="{FF2B5EF4-FFF2-40B4-BE49-F238E27FC236}">
                <a16:creationId xmlns:a16="http://schemas.microsoft.com/office/drawing/2014/main" id="{2B7089C7-E740-C549-8EAB-C83B9035B494}"/>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86B78926-1236-6C4B-BF59-411A450C51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C3080374-D2C3-FD45-9B55-D037281E38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108D12A-8D08-9147-BB64-CE94B84969C4}" type="slidenum">
              <a:rPr lang="zh-TW" altLang="en-US" sz="1200" smtClean="0"/>
              <a:pPr/>
              <a:t>36</a:t>
            </a:fld>
            <a:endParaRPr lang="en-US" altLang="zh-TW" sz="1200"/>
          </a:p>
        </p:txBody>
      </p:sp>
      <p:sp>
        <p:nvSpPr>
          <p:cNvPr id="84994" name="Rectangle 2">
            <a:extLst>
              <a:ext uri="{FF2B5EF4-FFF2-40B4-BE49-F238E27FC236}">
                <a16:creationId xmlns:a16="http://schemas.microsoft.com/office/drawing/2014/main" id="{CF206266-4A7F-F048-98D1-DED0529A9945}"/>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8847434B-17C3-3B41-AE30-966DA0DCBB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68C237A0-1E0C-354F-83E8-648673C02D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626E5123-CF3E-2A48-9CAD-C9C23C9E0C9C}" type="slidenum">
              <a:rPr lang="zh-TW" altLang="en-US" sz="1200" smtClean="0"/>
              <a:pPr/>
              <a:t>37</a:t>
            </a:fld>
            <a:endParaRPr lang="en-US" altLang="zh-TW" sz="1200"/>
          </a:p>
        </p:txBody>
      </p:sp>
      <p:sp>
        <p:nvSpPr>
          <p:cNvPr id="89090" name="Rectangle 2">
            <a:extLst>
              <a:ext uri="{FF2B5EF4-FFF2-40B4-BE49-F238E27FC236}">
                <a16:creationId xmlns:a16="http://schemas.microsoft.com/office/drawing/2014/main" id="{750D57EF-2D8E-2F4A-B60F-F794AE44606A}"/>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5036D0EE-4F9A-734F-A60C-4D84CCAEC1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7E29D310-EE71-884F-9F14-E306DF5A76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7FA0CDE-3C0E-F945-B27F-FBD3D3CB4C34}" type="slidenum">
              <a:rPr lang="zh-TW" altLang="en-US" sz="1200" smtClean="0"/>
              <a:pPr/>
              <a:t>38</a:t>
            </a:fld>
            <a:endParaRPr lang="en-US" altLang="zh-TW" sz="1200"/>
          </a:p>
        </p:txBody>
      </p:sp>
      <p:sp>
        <p:nvSpPr>
          <p:cNvPr id="93186" name="Rectangle 2">
            <a:extLst>
              <a:ext uri="{FF2B5EF4-FFF2-40B4-BE49-F238E27FC236}">
                <a16:creationId xmlns:a16="http://schemas.microsoft.com/office/drawing/2014/main" id="{0D21100E-3025-504F-ADBE-604EA66471B1}"/>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504F606-9778-C24C-B5EF-F315CADED9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19D59295-DCC4-8C4D-AB5D-D6F2C9413B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D0B0510-25BC-E845-BF89-9CFA73B1B89D}" type="slidenum">
              <a:rPr lang="zh-TW" altLang="en-US" sz="1200" smtClean="0"/>
              <a:pPr/>
              <a:t>39</a:t>
            </a:fld>
            <a:endParaRPr lang="en-US" altLang="zh-TW" sz="1200"/>
          </a:p>
        </p:txBody>
      </p:sp>
      <p:sp>
        <p:nvSpPr>
          <p:cNvPr id="95234" name="Rectangle 2">
            <a:extLst>
              <a:ext uri="{FF2B5EF4-FFF2-40B4-BE49-F238E27FC236}">
                <a16:creationId xmlns:a16="http://schemas.microsoft.com/office/drawing/2014/main" id="{D3A9FD45-61F1-5E40-8DA8-CF1A85616907}"/>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5F3C1FC6-BA7D-8941-B53C-A89076343F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8634E294-749C-C54F-AB43-E31585793F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A8DEF28-C46C-BC44-8276-5E3ACB10A698}" type="slidenum">
              <a:rPr lang="zh-TW" altLang="en-US" sz="1200" smtClean="0"/>
              <a:pPr/>
              <a:t>40</a:t>
            </a:fld>
            <a:endParaRPr lang="en-US" altLang="zh-TW" sz="1200"/>
          </a:p>
        </p:txBody>
      </p:sp>
      <p:sp>
        <p:nvSpPr>
          <p:cNvPr id="97282" name="Rectangle 2">
            <a:extLst>
              <a:ext uri="{FF2B5EF4-FFF2-40B4-BE49-F238E27FC236}">
                <a16:creationId xmlns:a16="http://schemas.microsoft.com/office/drawing/2014/main" id="{12CD1A01-C177-6240-9A8B-8E1AB65BE02B}"/>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FDDEC1CD-8B15-EB43-9890-14A8734784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1CC45C76-1C5F-E44A-9E17-C67905F3B7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77580F8-E2B7-894D-A185-3D164C17E5E9}" type="slidenum">
              <a:rPr lang="en-US" altLang="zh-CN" sz="1200" smtClean="0">
                <a:latin typeface="Times New Roman" panose="02020603050405020304" pitchFamily="18" charset="0"/>
              </a:rPr>
              <a:pPr/>
              <a:t>42</a:t>
            </a:fld>
            <a:endParaRPr lang="en-US" altLang="zh-CN" sz="1200">
              <a:latin typeface="Times New Roman" panose="02020603050405020304" pitchFamily="18" charset="0"/>
            </a:endParaRPr>
          </a:p>
        </p:txBody>
      </p:sp>
      <p:sp>
        <p:nvSpPr>
          <p:cNvPr id="99330" name="Rectangle 2">
            <a:extLst>
              <a:ext uri="{FF2B5EF4-FFF2-40B4-BE49-F238E27FC236}">
                <a16:creationId xmlns:a16="http://schemas.microsoft.com/office/drawing/2014/main" id="{4416377D-8590-8C43-B5D3-52261CC338C8}"/>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291875FE-E64F-1E4F-9151-ED68548578A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panose="02020603050405020304" pitchFamily="18" charset="0"/>
              </a:rPr>
              <a:t>Anysee2.0</a:t>
            </a:r>
            <a:r>
              <a:rPr lang="zh-CN" altLang="en-US">
                <a:latin typeface="Times New Roman" panose="02020603050405020304" pitchFamily="18" charset="0"/>
              </a:rPr>
              <a:t>采用控制树和传输网格分离的总体架构，控制流走控制树，数据流走传输网格。结合了数型架构和网状架构的优势。</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16B101FF-B88F-F44F-9124-1268538708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C6E716B4-8D76-2346-8275-427FE1052D50}" type="slidenum">
              <a:rPr lang="en-US" altLang="zh-CN" sz="1200" smtClean="0">
                <a:latin typeface="Times New Roman" panose="02020603050405020304" pitchFamily="18" charset="0"/>
              </a:rPr>
              <a:pPr/>
              <a:t>45</a:t>
            </a:fld>
            <a:endParaRPr lang="en-US" altLang="zh-CN" sz="1200">
              <a:latin typeface="Times New Roman" panose="02020603050405020304" pitchFamily="18" charset="0"/>
            </a:endParaRPr>
          </a:p>
        </p:txBody>
      </p:sp>
      <p:sp>
        <p:nvSpPr>
          <p:cNvPr id="103426" name="Rectangle 2">
            <a:extLst>
              <a:ext uri="{FF2B5EF4-FFF2-40B4-BE49-F238E27FC236}">
                <a16:creationId xmlns:a16="http://schemas.microsoft.com/office/drawing/2014/main" id="{841BE2FF-C55A-414D-93BC-EB45C9F0143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9E0CCE7E-6E57-EA4A-802F-857654E5C7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AD3F9ADD-C3A7-9043-A686-3782D0A125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33F2567B-199C-FF4B-9F5D-E854DCD2BFE1}" type="slidenum">
              <a:rPr lang="en-US" altLang="zh-CN" sz="1200" smtClean="0">
                <a:latin typeface="Times New Roman" panose="02020603050405020304" pitchFamily="18" charset="0"/>
              </a:rPr>
              <a:pPr/>
              <a:t>46</a:t>
            </a:fld>
            <a:endParaRPr lang="en-US" altLang="zh-CN" sz="1200">
              <a:latin typeface="Times New Roman" panose="02020603050405020304" pitchFamily="18" charset="0"/>
            </a:endParaRPr>
          </a:p>
        </p:txBody>
      </p:sp>
      <p:sp>
        <p:nvSpPr>
          <p:cNvPr id="105474" name="Rectangle 2">
            <a:extLst>
              <a:ext uri="{FF2B5EF4-FFF2-40B4-BE49-F238E27FC236}">
                <a16:creationId xmlns:a16="http://schemas.microsoft.com/office/drawing/2014/main" id="{CC7B290E-DD5C-794D-9B78-10497D1C9B90}"/>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989E73A-A385-4448-ABDA-B2F60A9E6F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6F79CDD-E0EE-BD47-82E6-550541D27C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8ACBDB12-A9EC-F347-9369-828FBF9FB9C3}" type="slidenum">
              <a:rPr lang="zh-TW" altLang="en-US" sz="1200" smtClean="0"/>
              <a:pPr/>
              <a:t>48</a:t>
            </a:fld>
            <a:endParaRPr lang="en-US" altLang="zh-TW" sz="1200"/>
          </a:p>
        </p:txBody>
      </p:sp>
      <p:sp>
        <p:nvSpPr>
          <p:cNvPr id="109570" name="Rectangle 2">
            <a:extLst>
              <a:ext uri="{FF2B5EF4-FFF2-40B4-BE49-F238E27FC236}">
                <a16:creationId xmlns:a16="http://schemas.microsoft.com/office/drawing/2014/main" id="{E6D65905-EA20-6340-9E6E-3ABD096B9A57}"/>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BA966262-B648-7D41-AD0B-CACB324E8C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63C53095-9C72-E343-8B3B-907A6B25C8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BA4CAC31-D085-5A4C-BD87-AA962B2F4ECE}" type="slidenum">
              <a:rPr lang="zh-TW" altLang="en-US" sz="1200" smtClean="0"/>
              <a:pPr/>
              <a:t>49</a:t>
            </a:fld>
            <a:endParaRPr lang="en-US" altLang="zh-TW" sz="1200"/>
          </a:p>
        </p:txBody>
      </p:sp>
      <p:sp>
        <p:nvSpPr>
          <p:cNvPr id="111618" name="Rectangle 2">
            <a:extLst>
              <a:ext uri="{FF2B5EF4-FFF2-40B4-BE49-F238E27FC236}">
                <a16:creationId xmlns:a16="http://schemas.microsoft.com/office/drawing/2014/main" id="{061FB45E-E7B5-4E46-A517-BFEFE14FB9B1}"/>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BF68C898-206C-A946-8C03-88CBEBC8EB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92DD3E82-A1B1-E84F-B356-E344A6302A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67F5D0FD-09F8-A240-BD71-91A903C3FA0A}" type="slidenum">
              <a:rPr lang="zh-TW" altLang="en-US" sz="1200" smtClean="0">
                <a:latin typeface="Times New Roman" panose="02020603050405020304" pitchFamily="18" charset="0"/>
              </a:rPr>
              <a:pPr/>
              <a:t>6</a:t>
            </a:fld>
            <a:endParaRPr lang="en-US" altLang="zh-TW" sz="1200">
              <a:latin typeface="Times New Roman" panose="02020603050405020304" pitchFamily="18" charset="0"/>
            </a:endParaRPr>
          </a:p>
        </p:txBody>
      </p:sp>
      <p:sp>
        <p:nvSpPr>
          <p:cNvPr id="19458" name="Rectangle 2">
            <a:extLst>
              <a:ext uri="{FF2B5EF4-FFF2-40B4-BE49-F238E27FC236}">
                <a16:creationId xmlns:a16="http://schemas.microsoft.com/office/drawing/2014/main" id="{4AC724E8-A86F-5D40-8A73-7FAF0D1EFEFC}"/>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13CD217D-326F-ED44-9432-0487AA9DE4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CF840CF7-71A5-C84E-BADD-EC95E7EC55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5247608-98AF-074F-8615-1D1C22813D3C}" type="slidenum">
              <a:rPr lang="zh-TW" altLang="en-US" sz="1200" smtClean="0"/>
              <a:pPr/>
              <a:t>50</a:t>
            </a:fld>
            <a:endParaRPr lang="en-US" altLang="zh-TW" sz="1200"/>
          </a:p>
        </p:txBody>
      </p:sp>
      <p:sp>
        <p:nvSpPr>
          <p:cNvPr id="113666" name="Rectangle 2">
            <a:extLst>
              <a:ext uri="{FF2B5EF4-FFF2-40B4-BE49-F238E27FC236}">
                <a16:creationId xmlns:a16="http://schemas.microsoft.com/office/drawing/2014/main" id="{59C122EC-600E-7748-A30D-E086F9EB0777}"/>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3A978AEA-FBB7-3C40-9A7A-A231D2164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6B55445D-8D9C-9240-B53D-5B3377658A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FC12C12B-2C28-3F4E-A290-34AB0152B8B3}" type="slidenum">
              <a:rPr lang="zh-TW" altLang="en-US" sz="1200" smtClean="0"/>
              <a:pPr/>
              <a:t>51</a:t>
            </a:fld>
            <a:endParaRPr lang="en-US" altLang="zh-TW" sz="1200"/>
          </a:p>
        </p:txBody>
      </p:sp>
      <p:sp>
        <p:nvSpPr>
          <p:cNvPr id="115714" name="Rectangle 2">
            <a:extLst>
              <a:ext uri="{FF2B5EF4-FFF2-40B4-BE49-F238E27FC236}">
                <a16:creationId xmlns:a16="http://schemas.microsoft.com/office/drawing/2014/main" id="{2BCCC1BB-08A3-8448-BC09-D557E5B86EA7}"/>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5D7D31EE-A028-AE42-B377-175418B6C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0361D695-5B2F-EC43-9668-504E24514F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1E30BDCB-FDA9-704D-A873-132D9258FDB1}" type="slidenum">
              <a:rPr lang="zh-TW" altLang="en-US" sz="1200" smtClean="0"/>
              <a:pPr/>
              <a:t>52</a:t>
            </a:fld>
            <a:endParaRPr lang="en-US" altLang="zh-TW" sz="1200"/>
          </a:p>
        </p:txBody>
      </p:sp>
      <p:sp>
        <p:nvSpPr>
          <p:cNvPr id="117762" name="Rectangle 2">
            <a:extLst>
              <a:ext uri="{FF2B5EF4-FFF2-40B4-BE49-F238E27FC236}">
                <a16:creationId xmlns:a16="http://schemas.microsoft.com/office/drawing/2014/main" id="{DB6C8902-F9DB-B54F-94F2-B4F596931A8A}"/>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73C0A43A-6217-D948-8DC3-02775AA7B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EA05E6CF-3FAC-BB44-A4DF-D2733C432E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201059B4-4489-3748-828D-B5DCC54956D6}" type="slidenum">
              <a:rPr lang="zh-TW" altLang="en-US" sz="1200" smtClean="0"/>
              <a:pPr/>
              <a:t>53</a:t>
            </a:fld>
            <a:endParaRPr lang="en-US" altLang="zh-TW" sz="1200"/>
          </a:p>
        </p:txBody>
      </p:sp>
      <p:sp>
        <p:nvSpPr>
          <p:cNvPr id="134146" name="Rectangle 2">
            <a:extLst>
              <a:ext uri="{FF2B5EF4-FFF2-40B4-BE49-F238E27FC236}">
                <a16:creationId xmlns:a16="http://schemas.microsoft.com/office/drawing/2014/main" id="{B9FCE37A-431F-F542-88BA-BDF48C40D6A1}"/>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2C2662AC-38A9-514A-91D4-D27F3B17F2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a:extLst>
              <a:ext uri="{FF2B5EF4-FFF2-40B4-BE49-F238E27FC236}">
                <a16:creationId xmlns:a16="http://schemas.microsoft.com/office/drawing/2014/main" id="{E7C71323-A43A-FA47-B948-11DCA0CE63F7}"/>
              </a:ext>
            </a:extLst>
          </p:cNvPr>
          <p:cNvSpPr>
            <a:spLocks noGrp="1" noRot="1" noChangeAspect="1" noChangeArrowheads="1" noTextEdit="1"/>
          </p:cNvSpPr>
          <p:nvPr>
            <p:ph type="sldImg"/>
          </p:nvPr>
        </p:nvSpPr>
        <p:spPr>
          <a:ln/>
        </p:spPr>
      </p:sp>
      <p:sp>
        <p:nvSpPr>
          <p:cNvPr id="137218" name="备注占位符 2">
            <a:extLst>
              <a:ext uri="{FF2B5EF4-FFF2-40B4-BE49-F238E27FC236}">
                <a16:creationId xmlns:a16="http://schemas.microsoft.com/office/drawing/2014/main" id="{495F2638-3343-AB45-8A09-02355653D0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Times New Roman" panose="02020603050405020304" pitchFamily="18" charset="0"/>
              </a:rPr>
              <a:t>     </a:t>
            </a:r>
            <a:r>
              <a:rPr lang="zh-CN" altLang="en-US">
                <a:latin typeface="Times New Roman" panose="02020603050405020304" pitchFamily="18" charset="0"/>
              </a:rPr>
              <a:t>传统对等网络应用偏重于定位资源，达到资源共享的目的。区块链网络则是希望能在数据全网同步的基础上达成一致性目的。</a:t>
            </a:r>
          </a:p>
          <a:p>
            <a:r>
              <a:rPr lang="zh-CN" altLang="en-US" b="1">
                <a:latin typeface="Times New Roman" panose="02020603050405020304" pitchFamily="18" charset="0"/>
              </a:rPr>
              <a:t>     </a:t>
            </a:r>
            <a:r>
              <a:rPr lang="en-US" altLang="zh-CN" b="1">
                <a:latin typeface="Times New Roman" panose="02020603050405020304" pitchFamily="18" charset="0"/>
              </a:rPr>
              <a:t>B -1</a:t>
            </a:r>
            <a:r>
              <a:rPr lang="zh-CN" altLang="en-US">
                <a:latin typeface="Times New Roman" panose="02020603050405020304" pitchFamily="18" charset="0"/>
              </a:rPr>
              <a:t> </a:t>
            </a:r>
            <a:r>
              <a:rPr lang="zh-CN" altLang="en-US" b="1">
                <a:latin typeface="Times New Roman" panose="02020603050405020304" pitchFamily="18" charset="0"/>
              </a:rPr>
              <a:t>数据需求</a:t>
            </a:r>
            <a:endParaRPr lang="zh-CN" altLang="en-US">
              <a:latin typeface="Times New Roman" panose="02020603050405020304" pitchFamily="18" charset="0"/>
            </a:endParaRPr>
          </a:p>
          <a:p>
            <a:r>
              <a:rPr lang="zh-CN" altLang="en-US">
                <a:latin typeface="Times New Roman" panose="02020603050405020304" pitchFamily="18" charset="0"/>
              </a:rPr>
              <a:t>     </a:t>
            </a:r>
            <a:r>
              <a:rPr lang="en-US" altLang="zh-CN">
                <a:latin typeface="Times New Roman" panose="02020603050405020304" pitchFamily="18" charset="0"/>
              </a:rPr>
              <a:t>1.</a:t>
            </a:r>
            <a:r>
              <a:rPr lang="zh-CN" altLang="en-US">
                <a:latin typeface="Times New Roman" panose="02020603050405020304" pitchFamily="18" charset="0"/>
              </a:rPr>
              <a:t>传统对等网络</a:t>
            </a:r>
          </a:p>
          <a:p>
            <a:r>
              <a:rPr lang="zh-CN" altLang="en-US">
                <a:latin typeface="Times New Roman" panose="02020603050405020304" pitchFamily="18" charset="0"/>
              </a:rPr>
              <a:t>数据驱动路由（资源提供方、资源需求方）</a:t>
            </a:r>
            <a:r>
              <a:rPr lang="zh-CN" altLang="en-US" b="1">
                <a:latin typeface="Times New Roman" panose="02020603050405020304" pitchFamily="18" charset="0"/>
              </a:rPr>
              <a:t>（数据容量）</a:t>
            </a:r>
            <a:endParaRPr lang="zh-CN" altLang="en-US">
              <a:latin typeface="Times New Roman" panose="02020603050405020304" pitchFamily="18" charset="0"/>
            </a:endParaRPr>
          </a:p>
          <a:p>
            <a:r>
              <a:rPr lang="zh-CN" altLang="en-US">
                <a:latin typeface="Times New Roman" panose="02020603050405020304" pitchFamily="18" charset="0"/>
              </a:rPr>
              <a:t>数据只是在双方之间进行传输，无法保证真实性，数据的安全性较低</a:t>
            </a:r>
            <a:r>
              <a:rPr lang="zh-CN" altLang="en-US" b="1">
                <a:latin typeface="Times New Roman" panose="02020603050405020304" pitchFamily="18" charset="0"/>
              </a:rPr>
              <a:t>（数据无法保证真实性）</a:t>
            </a:r>
            <a:endParaRPr lang="zh-CN" altLang="en-US">
              <a:latin typeface="Times New Roman" panose="02020603050405020304" pitchFamily="18" charset="0"/>
            </a:endParaRPr>
          </a:p>
          <a:p>
            <a:r>
              <a:rPr lang="zh-CN" altLang="en-US">
                <a:latin typeface="Times New Roman" panose="02020603050405020304" pitchFamily="18" charset="0"/>
              </a:rPr>
              <a:t>      </a:t>
            </a:r>
            <a:r>
              <a:rPr lang="en-US" altLang="zh-CN">
                <a:latin typeface="Times New Roman" panose="02020603050405020304" pitchFamily="18" charset="0"/>
              </a:rPr>
              <a:t>2.</a:t>
            </a:r>
            <a:r>
              <a:rPr lang="zh-CN" altLang="en-US">
                <a:latin typeface="Times New Roman" panose="02020603050405020304" pitchFamily="18" charset="0"/>
              </a:rPr>
              <a:t>区块链网络</a:t>
            </a:r>
          </a:p>
          <a:p>
            <a:r>
              <a:rPr lang="zh-CN" altLang="en-US">
                <a:latin typeface="Times New Roman" panose="02020603050405020304" pitchFamily="18" charset="0"/>
              </a:rPr>
              <a:t> </a:t>
            </a:r>
            <a:r>
              <a:rPr lang="zh-CN" altLang="en-US" b="1">
                <a:latin typeface="Times New Roman" panose="02020603050405020304" pitchFamily="18" charset="0"/>
              </a:rPr>
              <a:t>一致性驱动路由（</a:t>
            </a:r>
            <a:r>
              <a:rPr lang="zh-CN" altLang="en-US">
                <a:latin typeface="Times New Roman" panose="02020603050405020304" pitchFamily="18" charset="0"/>
              </a:rPr>
              <a:t>多轮网络广播之后达到最终的数据一致性</a:t>
            </a:r>
            <a:r>
              <a:rPr lang="en-US" altLang="zh-CN">
                <a:latin typeface="Times New Roman" panose="02020603050405020304" pitchFamily="18" charset="0"/>
              </a:rPr>
              <a:t>)</a:t>
            </a:r>
            <a:r>
              <a:rPr lang="zh-CN" altLang="en-US" b="1">
                <a:latin typeface="Times New Roman" panose="02020603050405020304" pitchFamily="18" charset="0"/>
              </a:rPr>
              <a:t>（数据质量）</a:t>
            </a:r>
            <a:endParaRPr lang="zh-CN" altLang="en-US">
              <a:latin typeface="Times New Roman" panose="02020603050405020304" pitchFamily="18" charset="0"/>
            </a:endParaRPr>
          </a:p>
          <a:p>
            <a:r>
              <a:rPr lang="zh-CN" altLang="en-US">
                <a:latin typeface="Times New Roman" panose="02020603050405020304" pitchFamily="18" charset="0"/>
              </a:rPr>
              <a:t>数据在全网广播，网络每个节点都可以验证后数据，保证数据的真实、安全</a:t>
            </a:r>
            <a:r>
              <a:rPr lang="zh-CN" altLang="en-US" b="1">
                <a:latin typeface="Times New Roman" panose="02020603050405020304" pitchFamily="18" charset="0"/>
              </a:rPr>
              <a:t>（数据可以保证真实性）</a:t>
            </a:r>
            <a:endParaRPr lang="zh-CN" altLang="en-US">
              <a:latin typeface="Times New Roman" panose="02020603050405020304" pitchFamily="18" charset="0"/>
            </a:endParaRPr>
          </a:p>
          <a:p>
            <a:r>
              <a:rPr lang="zh-CN" altLang="en-US">
                <a:latin typeface="Times New Roman" panose="02020603050405020304" pitchFamily="18" charset="0"/>
              </a:rPr>
              <a:t>     </a:t>
            </a:r>
            <a:r>
              <a:rPr lang="zh-CN" altLang="en-US" b="1">
                <a:latin typeface="Times New Roman" panose="02020603050405020304" pitchFamily="18" charset="0"/>
              </a:rPr>
              <a:t> </a:t>
            </a:r>
            <a:r>
              <a:rPr lang="en-US" altLang="zh-CN" b="1">
                <a:latin typeface="Times New Roman" panose="02020603050405020304" pitchFamily="18" charset="0"/>
              </a:rPr>
              <a:t>B -2 </a:t>
            </a:r>
            <a:r>
              <a:rPr lang="zh-CN" altLang="en-US" b="1">
                <a:latin typeface="Times New Roman" panose="02020603050405020304" pitchFamily="18" charset="0"/>
              </a:rPr>
              <a:t>网络传输</a:t>
            </a:r>
            <a:endParaRPr lang="zh-CN" altLang="en-US">
              <a:latin typeface="Times New Roman" panose="02020603050405020304" pitchFamily="18" charset="0"/>
            </a:endParaRPr>
          </a:p>
          <a:p>
            <a:r>
              <a:rPr lang="zh-CN" altLang="en-US" b="1">
                <a:latin typeface="Times New Roman" panose="02020603050405020304" pitchFamily="18" charset="0"/>
              </a:rPr>
              <a:t>      </a:t>
            </a:r>
            <a:r>
              <a:rPr lang="en-US" altLang="zh-CN" b="1">
                <a:latin typeface="Times New Roman" panose="02020603050405020304" pitchFamily="18" charset="0"/>
              </a:rPr>
              <a:t>1.</a:t>
            </a:r>
            <a:r>
              <a:rPr lang="zh-CN" altLang="en-US" b="1">
                <a:latin typeface="Times New Roman" panose="02020603050405020304" pitchFamily="18" charset="0"/>
              </a:rPr>
              <a:t>传统对等网络</a:t>
            </a:r>
            <a:endParaRPr lang="zh-CN" altLang="en-US">
              <a:latin typeface="Times New Roman" panose="02020603050405020304" pitchFamily="18" charset="0"/>
            </a:endParaRPr>
          </a:p>
          <a:p>
            <a:r>
              <a:rPr lang="zh-CN" altLang="en-US">
                <a:latin typeface="Times New Roman" panose="02020603050405020304" pitchFamily="18" charset="0"/>
              </a:rPr>
              <a:t>传统对等网络主要是进行资源查找，包括组网、资源定位、查找。终止点：目标节点（</a:t>
            </a:r>
            <a:r>
              <a:rPr lang="zh-CN" altLang="en-US" b="1">
                <a:latin typeface="Times New Roman" panose="02020603050405020304" pitchFamily="18" charset="0"/>
              </a:rPr>
              <a:t>数据树状广播</a:t>
            </a:r>
            <a:r>
              <a:rPr lang="zh-CN" altLang="en-US">
                <a:latin typeface="Times New Roman" panose="02020603050405020304" pitchFamily="18" charset="0"/>
              </a:rPr>
              <a:t>）</a:t>
            </a:r>
          </a:p>
          <a:p>
            <a:r>
              <a:rPr lang="zh-CN" altLang="en-US">
                <a:latin typeface="Times New Roman" panose="02020603050405020304" pitchFamily="18" charset="0"/>
              </a:rPr>
              <a:t>网络传输问题体现在热点数据的流量识别问题与节点间的数据负载均衡问题。（</a:t>
            </a:r>
            <a:r>
              <a:rPr lang="zh-CN" altLang="en-US" b="1">
                <a:latin typeface="Times New Roman" panose="02020603050405020304" pitchFamily="18" charset="0"/>
              </a:rPr>
              <a:t>网络均衡</a:t>
            </a:r>
            <a:r>
              <a:rPr lang="zh-CN" altLang="en-US">
                <a:latin typeface="Times New Roman" panose="02020603050405020304" pitchFamily="18" charset="0"/>
              </a:rPr>
              <a:t>）</a:t>
            </a:r>
          </a:p>
          <a:p>
            <a:r>
              <a:rPr lang="zh-CN" altLang="en-US" b="1">
                <a:latin typeface="Times New Roman" panose="02020603050405020304" pitchFamily="18" charset="0"/>
              </a:rPr>
              <a:t>      </a:t>
            </a:r>
            <a:r>
              <a:rPr lang="en-US" altLang="zh-CN" b="1">
                <a:latin typeface="Times New Roman" panose="02020603050405020304" pitchFamily="18" charset="0"/>
              </a:rPr>
              <a:t>2.</a:t>
            </a:r>
            <a:r>
              <a:rPr lang="zh-CN" altLang="en-US" b="1">
                <a:latin typeface="Times New Roman" panose="02020603050405020304" pitchFamily="18" charset="0"/>
              </a:rPr>
              <a:t>区块链网络</a:t>
            </a:r>
            <a:endParaRPr lang="zh-CN" altLang="en-US">
              <a:latin typeface="Times New Roman" panose="02020603050405020304" pitchFamily="18" charset="0"/>
            </a:endParaRPr>
          </a:p>
          <a:p>
            <a:r>
              <a:rPr lang="zh-CN" altLang="en-US">
                <a:latin typeface="Times New Roman" panose="02020603050405020304" pitchFamily="18" charset="0"/>
              </a:rPr>
              <a:t>区块链网络则主要是进行网络数据分发（区块、交易），包括组网机制、数据传播机制和数据验证机制， 节点之间通过维护一个共同的区块链结构来保持通信。终止节点：全网节点 （</a:t>
            </a:r>
            <a:r>
              <a:rPr lang="zh-CN" altLang="en-US" b="1">
                <a:latin typeface="Times New Roman" panose="02020603050405020304" pitchFamily="18" charset="0"/>
              </a:rPr>
              <a:t>数据网状广播</a:t>
            </a:r>
            <a:r>
              <a:rPr lang="zh-CN" altLang="en-US">
                <a:latin typeface="Times New Roman" panose="02020603050405020304" pitchFamily="18" charset="0"/>
              </a:rPr>
              <a:t>）</a:t>
            </a:r>
          </a:p>
          <a:p>
            <a:r>
              <a:rPr lang="zh-CN" altLang="en-US">
                <a:latin typeface="Times New Roman" panose="02020603050405020304" pitchFamily="18" charset="0"/>
              </a:rPr>
              <a:t>网络传输重点体现在网络时延、网络吞吐问题。</a:t>
            </a:r>
            <a:r>
              <a:rPr lang="en-US" altLang="zh-CN">
                <a:latin typeface="Times New Roman" panose="02020603050405020304" pitchFamily="18" charset="0"/>
              </a:rPr>
              <a:t>(</a:t>
            </a:r>
            <a:r>
              <a:rPr lang="zh-CN" altLang="en-US" b="1">
                <a:latin typeface="Times New Roman" panose="02020603050405020304" pitchFamily="18" charset="0"/>
              </a:rPr>
              <a:t>网络速度</a:t>
            </a:r>
            <a:r>
              <a:rPr lang="en-US" altLang="zh-CN">
                <a:latin typeface="Times New Roman" panose="02020603050405020304" pitchFamily="18" charset="0"/>
              </a:rPr>
              <a:t>)</a:t>
            </a:r>
            <a:endParaRPr lang="zh-CN" altLang="en-US">
              <a:latin typeface="Times New Roman" panose="02020603050405020304" pitchFamily="18" charset="0"/>
            </a:endParaRPr>
          </a:p>
          <a:p>
            <a:r>
              <a:rPr lang="zh-CN" altLang="en-US" b="1">
                <a:latin typeface="Times New Roman" panose="02020603050405020304" pitchFamily="18" charset="0"/>
              </a:rPr>
              <a:t>     </a:t>
            </a:r>
            <a:r>
              <a:rPr lang="en-US" altLang="zh-CN" b="1">
                <a:latin typeface="Times New Roman" panose="02020603050405020304" pitchFamily="18" charset="0"/>
              </a:rPr>
              <a:t>B -3 </a:t>
            </a:r>
            <a:r>
              <a:rPr lang="zh-CN" altLang="en-US" b="1">
                <a:latin typeface="Times New Roman" panose="02020603050405020304" pitchFamily="18" charset="0"/>
              </a:rPr>
              <a:t>拓扑结构</a:t>
            </a:r>
            <a:endParaRPr lang="zh-CN" altLang="en-US">
              <a:latin typeface="Times New Roman" panose="02020603050405020304" pitchFamily="18" charset="0"/>
            </a:endParaRPr>
          </a:p>
          <a:p>
            <a:r>
              <a:rPr lang="zh-CN" altLang="en-US" b="1">
                <a:latin typeface="Times New Roman" panose="02020603050405020304" pitchFamily="18" charset="0"/>
              </a:rPr>
              <a:t>传统对等网络</a:t>
            </a:r>
            <a:endParaRPr lang="zh-CN" altLang="en-US">
              <a:latin typeface="Times New Roman" panose="02020603050405020304" pitchFamily="18" charset="0"/>
            </a:endParaRPr>
          </a:p>
          <a:p>
            <a:r>
              <a:rPr lang="zh-CN" altLang="en-US">
                <a:latin typeface="Times New Roman" panose="02020603050405020304" pitchFamily="18" charset="0"/>
              </a:rPr>
              <a:t>网络扰动问题（节点的动态增加、离开）</a:t>
            </a:r>
            <a:r>
              <a:rPr lang="en-US" altLang="zh-CN">
                <a:latin typeface="Times New Roman" panose="02020603050405020304" pitchFamily="18" charset="0"/>
              </a:rPr>
              <a:t>: </a:t>
            </a:r>
            <a:r>
              <a:rPr lang="zh-CN" altLang="en-US">
                <a:latin typeface="Times New Roman" panose="02020603050405020304" pitchFamily="18" charset="0"/>
              </a:rPr>
              <a:t>包括邻居选择策略、失效恢复策略、系统稳定性维护策略</a:t>
            </a:r>
          </a:p>
          <a:p>
            <a:r>
              <a:rPr lang="zh-CN" altLang="en-US">
                <a:latin typeface="Times New Roman" panose="02020603050405020304" pitchFamily="18" charset="0"/>
              </a:rPr>
              <a:t>      </a:t>
            </a:r>
            <a:r>
              <a:rPr lang="en-US" altLang="zh-CN">
                <a:latin typeface="Times New Roman" panose="02020603050405020304" pitchFamily="18" charset="0"/>
              </a:rPr>
              <a:t>2</a:t>
            </a:r>
            <a:r>
              <a:rPr lang="en-US" altLang="zh-CN" b="1">
                <a:latin typeface="Times New Roman" panose="02020603050405020304" pitchFamily="18" charset="0"/>
              </a:rPr>
              <a:t>. </a:t>
            </a:r>
            <a:r>
              <a:rPr lang="zh-CN" altLang="en-US" b="1">
                <a:latin typeface="Times New Roman" panose="02020603050405020304" pitchFamily="18" charset="0"/>
              </a:rPr>
              <a:t>区块链网络</a:t>
            </a:r>
            <a:endParaRPr lang="zh-CN" altLang="en-US">
              <a:latin typeface="Times New Roman" panose="02020603050405020304" pitchFamily="18" charset="0"/>
            </a:endParaRPr>
          </a:p>
          <a:p>
            <a:r>
              <a:rPr lang="zh-CN" altLang="en-US">
                <a:latin typeface="Times New Roman" panose="02020603050405020304" pitchFamily="18" charset="0"/>
              </a:rPr>
              <a:t>节点数量限制： 节点的加入会导致区块链网络规模的增大，在某些共识协议下，网络达成共识的时间可能会显著增加，影响了整个网络的可拓展性。</a:t>
            </a:r>
          </a:p>
          <a:p>
            <a:r>
              <a:rPr lang="zh-CN" altLang="en-US" b="1">
                <a:latin typeface="Times New Roman" panose="02020603050405020304" pitchFamily="18" charset="0"/>
              </a:rPr>
              <a:t>      </a:t>
            </a:r>
            <a:r>
              <a:rPr lang="en-US" altLang="zh-CN" b="1">
                <a:latin typeface="Times New Roman" panose="02020603050405020304" pitchFamily="18" charset="0"/>
              </a:rPr>
              <a:t>B -4 </a:t>
            </a:r>
            <a:r>
              <a:rPr lang="zh-CN" altLang="en-US" b="1">
                <a:latin typeface="Times New Roman" panose="02020603050405020304" pitchFamily="18" charset="0"/>
              </a:rPr>
              <a:t>安全性要求</a:t>
            </a:r>
            <a:endParaRPr lang="zh-CN" altLang="en-US">
              <a:latin typeface="Times New Roman" panose="02020603050405020304" pitchFamily="18" charset="0"/>
            </a:endParaRPr>
          </a:p>
          <a:p>
            <a:r>
              <a:rPr lang="zh-CN" altLang="en-US" b="1">
                <a:latin typeface="Times New Roman" panose="02020603050405020304" pitchFamily="18" charset="0"/>
              </a:rPr>
              <a:t>传统对等网络</a:t>
            </a:r>
            <a:endParaRPr lang="zh-CN" altLang="en-US">
              <a:latin typeface="Times New Roman" panose="02020603050405020304" pitchFamily="18" charset="0"/>
            </a:endParaRPr>
          </a:p>
          <a:p>
            <a:r>
              <a:rPr lang="zh-CN" altLang="en-US">
                <a:latin typeface="Times New Roman" panose="02020603050405020304" pitchFamily="18" charset="0"/>
              </a:rPr>
              <a:t>双边信任机制（历史数据信任评级），需要对各种恶意行为进行应对和抑制</a:t>
            </a:r>
          </a:p>
          <a:p>
            <a:r>
              <a:rPr lang="zh-CN" altLang="en-US">
                <a:latin typeface="Times New Roman" panose="02020603050405020304" pitchFamily="18" charset="0"/>
              </a:rPr>
              <a:t>      </a:t>
            </a:r>
            <a:r>
              <a:rPr lang="en-US" altLang="zh-CN" b="1">
                <a:latin typeface="Times New Roman" panose="02020603050405020304" pitchFamily="18" charset="0"/>
              </a:rPr>
              <a:t>2. </a:t>
            </a:r>
            <a:r>
              <a:rPr lang="zh-CN" altLang="en-US" b="1">
                <a:latin typeface="Times New Roman" panose="02020603050405020304" pitchFamily="18" charset="0"/>
              </a:rPr>
              <a:t>区块链网络</a:t>
            </a:r>
            <a:endParaRPr lang="zh-CN" altLang="en-US">
              <a:latin typeface="Times New Roman" panose="02020603050405020304" pitchFamily="18" charset="0"/>
            </a:endParaRPr>
          </a:p>
          <a:p>
            <a:r>
              <a:rPr lang="zh-CN" altLang="en-US">
                <a:latin typeface="Times New Roman" panose="02020603050405020304" pitchFamily="18" charset="0"/>
              </a:rPr>
              <a:t>全网恶意节点行为（保证公平性）</a:t>
            </a:r>
          </a:p>
          <a:p>
            <a:endParaRPr kumimoji="1" lang="zh-CN" altLang="en-US">
              <a:latin typeface="Times New Roman" panose="02020603050405020304" pitchFamily="18" charset="0"/>
            </a:endParaRPr>
          </a:p>
        </p:txBody>
      </p:sp>
      <p:sp>
        <p:nvSpPr>
          <p:cNvPr id="137219" name="灯片编号占位符 3">
            <a:extLst>
              <a:ext uri="{FF2B5EF4-FFF2-40B4-BE49-F238E27FC236}">
                <a16:creationId xmlns:a16="http://schemas.microsoft.com/office/drawing/2014/main" id="{0B760E2B-A9DF-5E42-8A1C-0D8D64049E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7FB5329-D4C0-AB43-A535-753D13F09ECB}" type="slidenum">
              <a:rPr lang="zh-CN" altLang="en-US" sz="1200" smtClean="0"/>
              <a:pPr/>
              <a:t>55</a:t>
            </a:fld>
            <a:endParaRPr lang="zh-CN"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幻灯片图像占位符 1">
            <a:extLst>
              <a:ext uri="{FF2B5EF4-FFF2-40B4-BE49-F238E27FC236}">
                <a16:creationId xmlns:a16="http://schemas.microsoft.com/office/drawing/2014/main" id="{87718E9C-DB87-1D4F-856E-890F65C3D2AB}"/>
              </a:ext>
            </a:extLst>
          </p:cNvPr>
          <p:cNvSpPr>
            <a:spLocks noGrp="1" noRot="1" noChangeAspect="1" noChangeArrowheads="1" noTextEdit="1"/>
          </p:cNvSpPr>
          <p:nvPr>
            <p:ph type="sldImg"/>
          </p:nvPr>
        </p:nvSpPr>
        <p:spPr>
          <a:ln/>
        </p:spPr>
      </p:sp>
      <p:sp>
        <p:nvSpPr>
          <p:cNvPr id="139266" name="备注占位符 2">
            <a:extLst>
              <a:ext uri="{FF2B5EF4-FFF2-40B4-BE49-F238E27FC236}">
                <a16:creationId xmlns:a16="http://schemas.microsoft.com/office/drawing/2014/main" id="{F5ABBA6E-60E0-5948-8341-795D978B9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139267" name="灯片编号占位符 3">
            <a:extLst>
              <a:ext uri="{FF2B5EF4-FFF2-40B4-BE49-F238E27FC236}">
                <a16:creationId xmlns:a16="http://schemas.microsoft.com/office/drawing/2014/main" id="{3D8EA2C0-9820-014E-853E-A4BA4E55E1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3C7CF82-28D8-3049-866F-8621B891D26B}" type="slidenum">
              <a:rPr lang="zh-CN" altLang="en-US" sz="1200" smtClean="0"/>
              <a:pPr/>
              <a:t>56</a:t>
            </a:fld>
            <a:endParaRPr lang="zh-CN"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幻灯片图像占位符 1">
            <a:extLst>
              <a:ext uri="{FF2B5EF4-FFF2-40B4-BE49-F238E27FC236}">
                <a16:creationId xmlns:a16="http://schemas.microsoft.com/office/drawing/2014/main" id="{C227B42D-5921-C940-92DA-80559A3D9961}"/>
              </a:ext>
            </a:extLst>
          </p:cNvPr>
          <p:cNvSpPr>
            <a:spLocks noGrp="1" noRot="1" noChangeAspect="1" noChangeArrowheads="1" noTextEdit="1"/>
          </p:cNvSpPr>
          <p:nvPr>
            <p:ph type="sldImg"/>
          </p:nvPr>
        </p:nvSpPr>
        <p:spPr>
          <a:ln/>
        </p:spPr>
      </p:sp>
      <p:sp>
        <p:nvSpPr>
          <p:cNvPr id="141314" name="备注占位符 2">
            <a:extLst>
              <a:ext uri="{FF2B5EF4-FFF2-40B4-BE49-F238E27FC236}">
                <a16:creationId xmlns:a16="http://schemas.microsoft.com/office/drawing/2014/main" id="{E052C9E6-D4F6-C146-814B-67156F41A6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141315" name="灯片编号占位符 3">
            <a:extLst>
              <a:ext uri="{FF2B5EF4-FFF2-40B4-BE49-F238E27FC236}">
                <a16:creationId xmlns:a16="http://schemas.microsoft.com/office/drawing/2014/main" id="{0083B479-EB6C-6D48-85D1-59DCF8F9D8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9E0C03C-EE07-9E48-B742-1B8CB9EAAE31}" type="slidenum">
              <a:rPr lang="zh-CN" altLang="en-US" sz="1200" smtClean="0"/>
              <a:pPr/>
              <a:t>57</a:t>
            </a:fld>
            <a:endParaRPr lang="zh-CN"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a:extLst>
              <a:ext uri="{FF2B5EF4-FFF2-40B4-BE49-F238E27FC236}">
                <a16:creationId xmlns:a16="http://schemas.microsoft.com/office/drawing/2014/main" id="{2D05A6DF-720C-C741-A1BD-68F12E47C8C1}"/>
              </a:ext>
            </a:extLst>
          </p:cNvPr>
          <p:cNvSpPr>
            <a:spLocks noGrp="1" noRot="1" noChangeAspect="1" noChangeArrowheads="1" noTextEdit="1"/>
          </p:cNvSpPr>
          <p:nvPr>
            <p:ph type="sldImg"/>
          </p:nvPr>
        </p:nvSpPr>
        <p:spPr>
          <a:ln/>
        </p:spPr>
      </p:sp>
      <p:sp>
        <p:nvSpPr>
          <p:cNvPr id="143362" name="备注占位符 2">
            <a:extLst>
              <a:ext uri="{FF2B5EF4-FFF2-40B4-BE49-F238E27FC236}">
                <a16:creationId xmlns:a16="http://schemas.microsoft.com/office/drawing/2014/main" id="{0AB63949-989F-7A4F-B5E0-3356F88D4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143363" name="灯片编号占位符 3">
            <a:extLst>
              <a:ext uri="{FF2B5EF4-FFF2-40B4-BE49-F238E27FC236}">
                <a16:creationId xmlns:a16="http://schemas.microsoft.com/office/drawing/2014/main" id="{8292F63B-A1A0-6540-ABE8-1802BB7C87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D6B8A6DF-98DC-C64A-B52E-56D2E8D80EAE}" type="slidenum">
              <a:rPr lang="zh-CN" altLang="en-US" sz="1200" smtClean="0"/>
              <a:pPr/>
              <a:t>58</a:t>
            </a:fld>
            <a:endParaRPr lang="zh-CN"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A67B70EB-B8D7-9D48-B215-4161017FF2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BCDEA144-1F7B-9148-8CA1-8D0550BB8E06}" type="slidenum">
              <a:rPr lang="zh-TW" altLang="en-US" sz="1200" smtClean="0">
                <a:latin typeface="Times New Roman" panose="02020603050405020304" pitchFamily="18" charset="0"/>
              </a:rPr>
              <a:pPr/>
              <a:t>60</a:t>
            </a:fld>
            <a:endParaRPr lang="en-US" altLang="zh-TW" sz="1200">
              <a:latin typeface="Times New Roman" panose="02020603050405020304" pitchFamily="18" charset="0"/>
            </a:endParaRPr>
          </a:p>
        </p:txBody>
      </p:sp>
      <p:sp>
        <p:nvSpPr>
          <p:cNvPr id="148482" name="Rectangle 2">
            <a:extLst>
              <a:ext uri="{FF2B5EF4-FFF2-40B4-BE49-F238E27FC236}">
                <a16:creationId xmlns:a16="http://schemas.microsoft.com/office/drawing/2014/main" id="{C2F5A086-5A34-E542-B517-3A8EF2AF8FC0}"/>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36A18EE3-810A-B94B-98AD-D01D367992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0C848D7C-36DB-D74F-8346-26A3384D3E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B4FDC65-E529-BE4D-B6E0-732AB03401B5}" type="slidenum">
              <a:rPr lang="zh-TW" altLang="en-US" sz="1200" smtClean="0">
                <a:latin typeface="Times New Roman" panose="02020603050405020304" pitchFamily="18" charset="0"/>
              </a:rPr>
              <a:pPr/>
              <a:t>61</a:t>
            </a:fld>
            <a:endParaRPr lang="en-US" altLang="zh-TW" sz="1200">
              <a:latin typeface="Times New Roman" panose="02020603050405020304" pitchFamily="18" charset="0"/>
            </a:endParaRPr>
          </a:p>
        </p:txBody>
      </p:sp>
      <p:sp>
        <p:nvSpPr>
          <p:cNvPr id="150530" name="Rectangle 2">
            <a:extLst>
              <a:ext uri="{FF2B5EF4-FFF2-40B4-BE49-F238E27FC236}">
                <a16:creationId xmlns:a16="http://schemas.microsoft.com/office/drawing/2014/main" id="{6BED58B9-793F-2E43-A975-DB5C492F76EA}"/>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ED02B53E-A32C-9F4D-A474-9912FF51D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C6FFF27-A77A-0B46-8912-18E70E570E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9F7F3B60-DB42-AB45-B2CE-F008D16AD291}" type="slidenum">
              <a:rPr lang="zh-TW" altLang="en-US" sz="1200" smtClean="0">
                <a:latin typeface="Times New Roman" panose="02020603050405020304" pitchFamily="18" charset="0"/>
              </a:rPr>
              <a:pPr/>
              <a:t>7</a:t>
            </a:fld>
            <a:endParaRPr lang="en-US" altLang="zh-TW" sz="1200">
              <a:latin typeface="Times New Roman" panose="02020603050405020304" pitchFamily="18" charset="0"/>
            </a:endParaRPr>
          </a:p>
        </p:txBody>
      </p:sp>
      <p:sp>
        <p:nvSpPr>
          <p:cNvPr id="21506" name="Rectangle 2">
            <a:extLst>
              <a:ext uri="{FF2B5EF4-FFF2-40B4-BE49-F238E27FC236}">
                <a16:creationId xmlns:a16="http://schemas.microsoft.com/office/drawing/2014/main" id="{2D538D4A-DD71-B343-B364-30AD2A178AB6}"/>
              </a:ext>
            </a:extLst>
          </p:cNvPr>
          <p:cNvSpPr>
            <a:spLocks noGrp="1" noRot="1" noChangeAspect="1" noChangeArrowheads="1" noTextEdit="1"/>
          </p:cNvSpPr>
          <p:nvPr>
            <p:ph type="sldImg"/>
          </p:nvPr>
        </p:nvSpPr>
        <p:spPr>
          <a:xfrm>
            <a:off x="1130300" y="703263"/>
            <a:ext cx="4583113" cy="3436937"/>
          </a:xfrm>
          <a:ln/>
        </p:spPr>
      </p:sp>
      <p:sp>
        <p:nvSpPr>
          <p:cNvPr id="21507" name="Rectangle 3">
            <a:extLst>
              <a:ext uri="{FF2B5EF4-FFF2-40B4-BE49-F238E27FC236}">
                <a16:creationId xmlns:a16="http://schemas.microsoft.com/office/drawing/2014/main" id="{DE2BE313-2899-DA45-9D7E-13D900B4446C}"/>
              </a:ext>
            </a:extLst>
          </p:cNvPr>
          <p:cNvSpPr>
            <a:spLocks noGrp="1" noChangeArrowheads="1"/>
          </p:cNvSpPr>
          <p:nvPr>
            <p:ph type="body" idx="1"/>
          </p:nvPr>
        </p:nvSpPr>
        <p:spPr>
          <a:xfrm>
            <a:off x="922338" y="4351338"/>
            <a:ext cx="4997450" cy="4141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zh-CN">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22EC2828-086D-7641-92B4-915626857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C7E8F9DD-8D48-C940-B28A-FB2DAFAB745C}" type="slidenum">
              <a:rPr lang="zh-TW" altLang="en-US" sz="1200" smtClean="0">
                <a:latin typeface="Times New Roman" panose="02020603050405020304" pitchFamily="18" charset="0"/>
              </a:rPr>
              <a:pPr/>
              <a:t>62</a:t>
            </a:fld>
            <a:endParaRPr lang="en-US" altLang="zh-TW" sz="1200">
              <a:latin typeface="Times New Roman" panose="02020603050405020304" pitchFamily="18" charset="0"/>
            </a:endParaRPr>
          </a:p>
        </p:txBody>
      </p:sp>
      <p:sp>
        <p:nvSpPr>
          <p:cNvPr id="152578" name="Rectangle 2">
            <a:extLst>
              <a:ext uri="{FF2B5EF4-FFF2-40B4-BE49-F238E27FC236}">
                <a16:creationId xmlns:a16="http://schemas.microsoft.com/office/drawing/2014/main" id="{43724693-EF43-A543-8DD7-577B1B1BD74D}"/>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17D7D4CF-4AB6-7144-AFD2-A6F8523656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7D87A936-8BB0-8646-965C-C1F8156A5B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1D06A006-58D0-4346-AB87-B5727A7764F8}" type="slidenum">
              <a:rPr lang="zh-TW" altLang="en-US" sz="1200" smtClean="0">
                <a:latin typeface="Times New Roman" panose="02020603050405020304" pitchFamily="18" charset="0"/>
              </a:rPr>
              <a:pPr/>
              <a:t>63</a:t>
            </a:fld>
            <a:endParaRPr lang="en-US" altLang="zh-TW" sz="1200">
              <a:latin typeface="Times New Roman" panose="02020603050405020304" pitchFamily="18" charset="0"/>
            </a:endParaRPr>
          </a:p>
        </p:txBody>
      </p:sp>
      <p:sp>
        <p:nvSpPr>
          <p:cNvPr id="154626" name="Rectangle 2">
            <a:extLst>
              <a:ext uri="{FF2B5EF4-FFF2-40B4-BE49-F238E27FC236}">
                <a16:creationId xmlns:a16="http://schemas.microsoft.com/office/drawing/2014/main" id="{AECC2EDE-4FA3-5444-8869-F3B56977EFB1}"/>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66888965-8EFA-9242-8445-E639D1468D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0A65CDE6-EF35-0D44-8401-FC19B05BD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A31C8553-2985-B549-8FCA-EFF3305A5AF3}" type="slidenum">
              <a:rPr lang="zh-TW" altLang="en-US" sz="1200" smtClean="0">
                <a:latin typeface="Times New Roman" panose="02020603050405020304" pitchFamily="18" charset="0"/>
              </a:rPr>
              <a:pPr/>
              <a:t>64</a:t>
            </a:fld>
            <a:endParaRPr lang="en-US" altLang="zh-TW" sz="1200">
              <a:latin typeface="Times New Roman" panose="02020603050405020304" pitchFamily="18" charset="0"/>
            </a:endParaRPr>
          </a:p>
        </p:txBody>
      </p:sp>
      <p:sp>
        <p:nvSpPr>
          <p:cNvPr id="156674" name="Rectangle 2">
            <a:extLst>
              <a:ext uri="{FF2B5EF4-FFF2-40B4-BE49-F238E27FC236}">
                <a16:creationId xmlns:a16="http://schemas.microsoft.com/office/drawing/2014/main" id="{58421384-CB10-B140-9ABF-1597111C283A}"/>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CB72430F-3A1B-1E46-A46F-B11E38609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13D98F58-6670-184A-B0F4-6FC8828C1B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62E7F623-2C66-6A4F-A2D6-C729742A37DA}" type="slidenum">
              <a:rPr lang="zh-TW" altLang="en-US" sz="1200" smtClean="0">
                <a:latin typeface="Times New Roman" panose="02020603050405020304" pitchFamily="18" charset="0"/>
              </a:rPr>
              <a:pPr/>
              <a:t>65</a:t>
            </a:fld>
            <a:endParaRPr lang="en-US" altLang="zh-TW" sz="1200">
              <a:latin typeface="Times New Roman" panose="02020603050405020304" pitchFamily="18" charset="0"/>
            </a:endParaRPr>
          </a:p>
        </p:txBody>
      </p:sp>
      <p:sp>
        <p:nvSpPr>
          <p:cNvPr id="158722" name="Rectangle 2">
            <a:extLst>
              <a:ext uri="{FF2B5EF4-FFF2-40B4-BE49-F238E27FC236}">
                <a16:creationId xmlns:a16="http://schemas.microsoft.com/office/drawing/2014/main" id="{39345E21-1E8F-994F-97FD-2727BD96CE65}"/>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C2611278-399A-2142-B418-D8001C841E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8DDF8C32-1C5F-6F48-953F-7834D821FA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887D22-B30E-8144-AA1F-CE931C7E3785}" type="slidenum">
              <a:rPr lang="zh-TW" altLang="en-US" sz="1200" smtClean="0">
                <a:latin typeface="Times New Roman" panose="02020603050405020304" pitchFamily="18" charset="0"/>
              </a:rPr>
              <a:pPr/>
              <a:t>66</a:t>
            </a:fld>
            <a:endParaRPr lang="en-US" altLang="zh-TW" sz="1200">
              <a:latin typeface="Times New Roman" panose="02020603050405020304" pitchFamily="18" charset="0"/>
            </a:endParaRPr>
          </a:p>
        </p:txBody>
      </p:sp>
      <p:sp>
        <p:nvSpPr>
          <p:cNvPr id="160770" name="Rectangle 2">
            <a:extLst>
              <a:ext uri="{FF2B5EF4-FFF2-40B4-BE49-F238E27FC236}">
                <a16:creationId xmlns:a16="http://schemas.microsoft.com/office/drawing/2014/main" id="{1ABDC818-CB55-5144-B47F-6592D51BB717}"/>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AB8233C9-F785-714A-BBE0-FD5645F73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64DED1D0-09EB-6749-85B1-1BDDAB8827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C0632A1-9380-4F46-B936-18C89C66CB28}" type="slidenum">
              <a:rPr lang="zh-TW" altLang="en-US" sz="1200" smtClean="0">
                <a:latin typeface="Times New Roman" panose="02020603050405020304" pitchFamily="18" charset="0"/>
              </a:rPr>
              <a:pPr/>
              <a:t>68</a:t>
            </a:fld>
            <a:endParaRPr lang="en-US" altLang="zh-TW" sz="1200">
              <a:latin typeface="Times New Roman" panose="02020603050405020304" pitchFamily="18" charset="0"/>
            </a:endParaRPr>
          </a:p>
        </p:txBody>
      </p:sp>
      <p:sp>
        <p:nvSpPr>
          <p:cNvPr id="163842" name="Rectangle 2">
            <a:extLst>
              <a:ext uri="{FF2B5EF4-FFF2-40B4-BE49-F238E27FC236}">
                <a16:creationId xmlns:a16="http://schemas.microsoft.com/office/drawing/2014/main" id="{FCA93841-6A34-244C-B514-87C56847A67D}"/>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2246C0C3-A61A-B64F-8AC8-EEAAECCD3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DBA1488A-B55C-E043-B0A1-050FCB7202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2458D34-840A-FA4B-8A24-B3A594E95A07}" type="slidenum">
              <a:rPr lang="zh-TW" altLang="en-US" sz="1200" smtClean="0">
                <a:latin typeface="Times New Roman" panose="02020603050405020304" pitchFamily="18" charset="0"/>
              </a:rPr>
              <a:pPr/>
              <a:t>8</a:t>
            </a:fld>
            <a:endParaRPr lang="en-US" altLang="zh-TW" sz="1200">
              <a:latin typeface="Times New Roman" panose="02020603050405020304" pitchFamily="18" charset="0"/>
            </a:endParaRPr>
          </a:p>
        </p:txBody>
      </p:sp>
      <p:sp>
        <p:nvSpPr>
          <p:cNvPr id="23554" name="Rectangle 2">
            <a:extLst>
              <a:ext uri="{FF2B5EF4-FFF2-40B4-BE49-F238E27FC236}">
                <a16:creationId xmlns:a16="http://schemas.microsoft.com/office/drawing/2014/main" id="{73759282-E0B6-E242-AF43-45A32DD98D6A}"/>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B82B4052-2697-384C-8C82-509FAB6C59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5BD31CFE-E25F-7341-B7AC-EA3883637D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607643EC-52B8-D648-9170-C58A9B2C1E30}" type="slidenum">
              <a:rPr lang="zh-TW" altLang="en-US" sz="1200" smtClean="0">
                <a:latin typeface="Times New Roman" panose="02020603050405020304" pitchFamily="18" charset="0"/>
              </a:rPr>
              <a:pPr/>
              <a:t>9</a:t>
            </a:fld>
            <a:endParaRPr lang="en-US" altLang="zh-TW" sz="1200">
              <a:latin typeface="Times New Roman" panose="02020603050405020304" pitchFamily="18" charset="0"/>
            </a:endParaRPr>
          </a:p>
        </p:txBody>
      </p:sp>
      <p:sp>
        <p:nvSpPr>
          <p:cNvPr id="25602" name="Rectangle 2">
            <a:extLst>
              <a:ext uri="{FF2B5EF4-FFF2-40B4-BE49-F238E27FC236}">
                <a16:creationId xmlns:a16="http://schemas.microsoft.com/office/drawing/2014/main" id="{7C371727-896A-814C-AFAD-F63DC7A3BACA}"/>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42D54094-7BB3-9643-9149-6D5FD1293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A3709622-F76C-8443-818D-8CBA337CF7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326795B7-AF6B-794B-A57D-52D9C8E0FE0A}" type="slidenum">
              <a:rPr lang="zh-TW" altLang="en-US" sz="1200" smtClean="0">
                <a:latin typeface="Times New Roman" panose="02020603050405020304" pitchFamily="18" charset="0"/>
              </a:rPr>
              <a:pPr/>
              <a:t>11</a:t>
            </a:fld>
            <a:endParaRPr lang="en-US" altLang="zh-TW" sz="1200">
              <a:latin typeface="Times New Roman" panose="02020603050405020304" pitchFamily="18" charset="0"/>
            </a:endParaRPr>
          </a:p>
        </p:txBody>
      </p:sp>
      <p:sp>
        <p:nvSpPr>
          <p:cNvPr id="28674" name="Rectangle 2">
            <a:extLst>
              <a:ext uri="{FF2B5EF4-FFF2-40B4-BE49-F238E27FC236}">
                <a16:creationId xmlns:a16="http://schemas.microsoft.com/office/drawing/2014/main" id="{F3B3452B-47C9-9147-A534-4AECFB080252}"/>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86A74021-1653-B24D-8EC0-6B6A761B9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61E9373-F1CC-9B4C-9D01-15628B7A5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71D8419D-5E0A-C242-9E2D-8782B36D207D}" type="slidenum">
              <a:rPr lang="zh-TW" altLang="en-US" sz="1200" smtClean="0">
                <a:latin typeface="Times New Roman" panose="02020603050405020304" pitchFamily="18" charset="0"/>
              </a:rPr>
              <a:pPr/>
              <a:t>12</a:t>
            </a:fld>
            <a:endParaRPr lang="en-US" altLang="zh-TW" sz="1200">
              <a:latin typeface="Times New Roman" panose="02020603050405020304" pitchFamily="18" charset="0"/>
            </a:endParaRPr>
          </a:p>
        </p:txBody>
      </p:sp>
      <p:sp>
        <p:nvSpPr>
          <p:cNvPr id="30722" name="Rectangle 2">
            <a:extLst>
              <a:ext uri="{FF2B5EF4-FFF2-40B4-BE49-F238E27FC236}">
                <a16:creationId xmlns:a16="http://schemas.microsoft.com/office/drawing/2014/main" id="{5AF706B0-27FF-F246-AA2E-84F53E240B2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D0281297-293C-6140-A7C1-5021B33261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297" y="365125"/>
            <a:ext cx="7886700" cy="1325563"/>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6507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58927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2019/11/24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3900079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2019/11/24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3726551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2019/11/24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269737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2974338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2869016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798717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930302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2"/>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1364819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2"/>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2816736863"/>
      </p:ext>
    </p:extLst>
  </p:cSld>
  <p:clrMapOvr>
    <a:masterClrMapping/>
  </p:clrMapOvr>
  <p:transition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789978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2"/>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2774537138"/>
      </p:ext>
    </p:extLst>
  </p:cSld>
  <p:clrMapOvr>
    <a:masterClrMapping/>
  </p:clrMapOvr>
  <p:transition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a:extLst>
              <a:ext uri="{FF2B5EF4-FFF2-40B4-BE49-F238E27FC236}">
                <a16:creationId xmlns:a16="http://schemas.microsoft.com/office/drawing/2014/main" id="{32370795-0574-4D4D-BA82-887ED1E2A7B4}"/>
              </a:ext>
            </a:extLst>
          </p:cNvPr>
          <p:cNvSpPr>
            <a:spLocks noGrp="1" noChangeArrowheads="1"/>
          </p:cNvSpPr>
          <p:nvPr>
            <p:ph type="dt" sz="half" idx="10"/>
          </p:nvPr>
        </p:nvSpPr>
        <p:spPr>
          <a:xfrm>
            <a:off x="457200" y="6248400"/>
            <a:ext cx="2133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6" name="Rectangle 6">
            <a:extLst>
              <a:ext uri="{FF2B5EF4-FFF2-40B4-BE49-F238E27FC236}">
                <a16:creationId xmlns:a16="http://schemas.microsoft.com/office/drawing/2014/main" id="{1EC53D2F-E467-054A-A86C-2C01F3891F7E}"/>
              </a:ext>
            </a:extLst>
          </p:cNvPr>
          <p:cNvSpPr>
            <a:spLocks noGrp="1" noChangeArrowheads="1"/>
          </p:cNvSpPr>
          <p:nvPr>
            <p:ph type="ftr" sz="quarter" idx="11"/>
          </p:nvPr>
        </p:nvSpPr>
        <p:spPr>
          <a:xfrm>
            <a:off x="3124200" y="6248400"/>
            <a:ext cx="2895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7" name="Rectangle 7">
            <a:extLst>
              <a:ext uri="{FF2B5EF4-FFF2-40B4-BE49-F238E27FC236}">
                <a16:creationId xmlns:a16="http://schemas.microsoft.com/office/drawing/2014/main" id="{92BC309C-7C0E-984C-AEA1-DA35C471A722}"/>
              </a:ext>
            </a:extLst>
          </p:cNvPr>
          <p:cNvSpPr>
            <a:spLocks noGrp="1" noChangeArrowheads="1"/>
          </p:cNvSpPr>
          <p:nvPr>
            <p:ph type="sldNum" sz="quarter" idx="12"/>
          </p:nvPr>
        </p:nvSpPr>
        <p:spPr>
          <a:xfrm>
            <a:off x="6553200" y="6248400"/>
            <a:ext cx="2133600" cy="457200"/>
          </a:xfrm>
          <a:prstGeom prst="rect">
            <a:avLst/>
          </a:prstGeom>
        </p:spPr>
        <p:txBody>
          <a:bodyPr/>
          <a:lstStyle>
            <a:lvl1pPr>
              <a:defRPr>
                <a:latin typeface="Tahoma" charset="0"/>
                <a:ea typeface="宋体" charset="-122"/>
              </a:defRPr>
            </a:lvl1pPr>
          </a:lstStyle>
          <a:p>
            <a:pPr>
              <a:defRPr/>
            </a:pPr>
            <a:fld id="{149A14BF-3AA8-DE47-8A26-872EF7504DF8}" type="slidenum">
              <a:rPr lang="en-US" altLang="zh-CN"/>
              <a:pPr>
                <a:defRPr/>
              </a:pPr>
              <a:t>‹#›</a:t>
            </a:fld>
            <a:endParaRPr lang="en-US" altLang="zh-CN"/>
          </a:p>
        </p:txBody>
      </p:sp>
    </p:spTree>
    <p:extLst>
      <p:ext uri="{BB962C8B-B14F-4D97-AF65-F5344CB8AC3E}">
        <p14:creationId xmlns:p14="http://schemas.microsoft.com/office/powerpoint/2010/main" val="1046850275"/>
      </p:ext>
    </p:extLst>
  </p:cSld>
  <p:clrMapOvr>
    <a:masterClrMapping/>
  </p:clrMapOvr>
  <p:transition spd="med" advClick="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a:extLst>
              <a:ext uri="{FF2B5EF4-FFF2-40B4-BE49-F238E27FC236}">
                <a16:creationId xmlns:a16="http://schemas.microsoft.com/office/drawing/2014/main" id="{2DBADBE4-71B6-074B-8FDD-32D6D995C656}"/>
              </a:ext>
            </a:extLst>
          </p:cNvPr>
          <p:cNvSpPr>
            <a:spLocks noGrp="1" noChangeArrowheads="1"/>
          </p:cNvSpPr>
          <p:nvPr>
            <p:ph type="dt" sz="half" idx="10"/>
          </p:nvPr>
        </p:nvSpPr>
        <p:spPr>
          <a:xfrm>
            <a:off x="457200" y="6248400"/>
            <a:ext cx="2133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6" name="Rectangle 6">
            <a:extLst>
              <a:ext uri="{FF2B5EF4-FFF2-40B4-BE49-F238E27FC236}">
                <a16:creationId xmlns:a16="http://schemas.microsoft.com/office/drawing/2014/main" id="{1033B396-C197-B34A-9357-5C99B67B9942}"/>
              </a:ext>
            </a:extLst>
          </p:cNvPr>
          <p:cNvSpPr>
            <a:spLocks noGrp="1" noChangeArrowheads="1"/>
          </p:cNvSpPr>
          <p:nvPr>
            <p:ph type="ftr" sz="quarter" idx="11"/>
          </p:nvPr>
        </p:nvSpPr>
        <p:spPr>
          <a:xfrm>
            <a:off x="3124200" y="6248400"/>
            <a:ext cx="2895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7" name="Rectangle 7">
            <a:extLst>
              <a:ext uri="{FF2B5EF4-FFF2-40B4-BE49-F238E27FC236}">
                <a16:creationId xmlns:a16="http://schemas.microsoft.com/office/drawing/2014/main" id="{DDA46949-D87F-C542-8570-DB1FA10FF72E}"/>
              </a:ext>
            </a:extLst>
          </p:cNvPr>
          <p:cNvSpPr>
            <a:spLocks noGrp="1" noChangeArrowheads="1"/>
          </p:cNvSpPr>
          <p:nvPr>
            <p:ph type="sldNum" sz="quarter" idx="12"/>
          </p:nvPr>
        </p:nvSpPr>
        <p:spPr>
          <a:xfrm>
            <a:off x="6553200" y="6248400"/>
            <a:ext cx="2133600" cy="457200"/>
          </a:xfrm>
          <a:prstGeom prst="rect">
            <a:avLst/>
          </a:prstGeom>
        </p:spPr>
        <p:txBody>
          <a:bodyPr/>
          <a:lstStyle>
            <a:lvl1pPr>
              <a:defRPr>
                <a:latin typeface="Tahoma" charset="0"/>
                <a:ea typeface="宋体" charset="-122"/>
              </a:defRPr>
            </a:lvl1pPr>
          </a:lstStyle>
          <a:p>
            <a:pPr>
              <a:defRPr/>
            </a:pPr>
            <a:fld id="{D3897A74-0D21-F744-BDF8-B42FE1E7653D}" type="slidenum">
              <a:rPr lang="en-US" altLang="zh-CN"/>
              <a:pPr>
                <a:defRPr/>
              </a:pPr>
              <a:t>‹#›</a:t>
            </a:fld>
            <a:endParaRPr lang="en-US" altLang="zh-CN"/>
          </a:p>
        </p:txBody>
      </p:sp>
    </p:spTree>
    <p:extLst>
      <p:ext uri="{BB962C8B-B14F-4D97-AF65-F5344CB8AC3E}">
        <p14:creationId xmlns:p14="http://schemas.microsoft.com/office/powerpoint/2010/main" val="4040519683"/>
      </p:ext>
    </p:extLst>
  </p:cSld>
  <p:clrMapOvr>
    <a:masterClrMapping/>
  </p:clrMapOvr>
  <p:transition spd="med" advClick="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内容占位符 2"/>
          <p:cNvSpPr>
            <a:spLocks noGrp="1"/>
          </p:cNvSpPr>
          <p:nvPr>
            <p:ph sz="quarter" idx="1"/>
          </p:nvPr>
        </p:nvSpPr>
        <p:spPr>
          <a:xfrm>
            <a:off x="457200" y="1719263"/>
            <a:ext cx="4038600" cy="21288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half" idx="3"/>
          </p:nvPr>
        </p:nvSpPr>
        <p:spPr>
          <a:xfrm>
            <a:off x="457200" y="4000500"/>
            <a:ext cx="8229600" cy="21304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5">
            <a:extLst>
              <a:ext uri="{FF2B5EF4-FFF2-40B4-BE49-F238E27FC236}">
                <a16:creationId xmlns:a16="http://schemas.microsoft.com/office/drawing/2014/main" id="{711EE55B-7953-0B4A-A845-448F9ADC6596}"/>
              </a:ext>
            </a:extLst>
          </p:cNvPr>
          <p:cNvSpPr>
            <a:spLocks noGrp="1" noChangeArrowheads="1"/>
          </p:cNvSpPr>
          <p:nvPr>
            <p:ph type="dt" sz="half" idx="10"/>
          </p:nvPr>
        </p:nvSpPr>
        <p:spPr>
          <a:xfrm>
            <a:off x="457200" y="6248400"/>
            <a:ext cx="2133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7" name="Rectangle 6">
            <a:extLst>
              <a:ext uri="{FF2B5EF4-FFF2-40B4-BE49-F238E27FC236}">
                <a16:creationId xmlns:a16="http://schemas.microsoft.com/office/drawing/2014/main" id="{F8E03E28-A602-694C-917B-590811F2EC81}"/>
              </a:ext>
            </a:extLst>
          </p:cNvPr>
          <p:cNvSpPr>
            <a:spLocks noGrp="1" noChangeArrowheads="1"/>
          </p:cNvSpPr>
          <p:nvPr>
            <p:ph type="ftr" sz="quarter" idx="11"/>
          </p:nvPr>
        </p:nvSpPr>
        <p:spPr>
          <a:xfrm>
            <a:off x="3124200" y="6248400"/>
            <a:ext cx="2895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8" name="Rectangle 7">
            <a:extLst>
              <a:ext uri="{FF2B5EF4-FFF2-40B4-BE49-F238E27FC236}">
                <a16:creationId xmlns:a16="http://schemas.microsoft.com/office/drawing/2014/main" id="{C35168F6-AD77-1940-8BCF-85FE76FEE3E3}"/>
              </a:ext>
            </a:extLst>
          </p:cNvPr>
          <p:cNvSpPr>
            <a:spLocks noGrp="1" noChangeArrowheads="1"/>
          </p:cNvSpPr>
          <p:nvPr>
            <p:ph type="sldNum" sz="quarter" idx="12"/>
          </p:nvPr>
        </p:nvSpPr>
        <p:spPr>
          <a:xfrm>
            <a:off x="6553200" y="6248400"/>
            <a:ext cx="2133600" cy="457200"/>
          </a:xfrm>
          <a:prstGeom prst="rect">
            <a:avLst/>
          </a:prstGeom>
        </p:spPr>
        <p:txBody>
          <a:bodyPr/>
          <a:lstStyle>
            <a:lvl1pPr>
              <a:defRPr>
                <a:latin typeface="Tahoma" charset="0"/>
                <a:ea typeface="宋体" charset="-122"/>
              </a:defRPr>
            </a:lvl1pPr>
          </a:lstStyle>
          <a:p>
            <a:pPr>
              <a:defRPr/>
            </a:pPr>
            <a:fld id="{35409CC7-4A74-4C4B-AC8A-6CB25C2D98E2}" type="slidenum">
              <a:rPr lang="en-US" altLang="zh-CN"/>
              <a:pPr>
                <a:defRPr/>
              </a:pPr>
              <a:t>‹#›</a:t>
            </a:fld>
            <a:endParaRPr lang="en-US" altLang="zh-CN"/>
          </a:p>
        </p:txBody>
      </p:sp>
    </p:spTree>
    <p:extLst>
      <p:ext uri="{BB962C8B-B14F-4D97-AF65-F5344CB8AC3E}">
        <p14:creationId xmlns:p14="http://schemas.microsoft.com/office/powerpoint/2010/main" val="2349038500"/>
      </p:ext>
    </p:extLst>
  </p:cSld>
  <p:clrMapOvr>
    <a:masterClrMapping/>
  </p:clrMapOvr>
  <p:transition spd="med" advClick="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22238"/>
            <a:ext cx="8229600" cy="60086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Rectangle 5">
            <a:extLst>
              <a:ext uri="{FF2B5EF4-FFF2-40B4-BE49-F238E27FC236}">
                <a16:creationId xmlns:a16="http://schemas.microsoft.com/office/drawing/2014/main" id="{91A399BC-6071-4F44-80A2-DC4A4C7E29E9}"/>
              </a:ext>
            </a:extLst>
          </p:cNvPr>
          <p:cNvSpPr>
            <a:spLocks noGrp="1" noChangeArrowheads="1"/>
          </p:cNvSpPr>
          <p:nvPr>
            <p:ph type="dt" sz="half" idx="10"/>
          </p:nvPr>
        </p:nvSpPr>
        <p:spPr>
          <a:xfrm>
            <a:off x="457200" y="6248400"/>
            <a:ext cx="2133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4" name="Rectangle 6">
            <a:extLst>
              <a:ext uri="{FF2B5EF4-FFF2-40B4-BE49-F238E27FC236}">
                <a16:creationId xmlns:a16="http://schemas.microsoft.com/office/drawing/2014/main" id="{FD96D379-33AD-8A42-A5DE-936413C6C8AB}"/>
              </a:ext>
            </a:extLst>
          </p:cNvPr>
          <p:cNvSpPr>
            <a:spLocks noGrp="1" noChangeArrowheads="1"/>
          </p:cNvSpPr>
          <p:nvPr>
            <p:ph type="ftr" sz="quarter" idx="11"/>
          </p:nvPr>
        </p:nvSpPr>
        <p:spPr>
          <a:xfrm>
            <a:off x="3124200" y="6248400"/>
            <a:ext cx="2895600" cy="457200"/>
          </a:xfrm>
          <a:prstGeom prst="rect">
            <a:avLst/>
          </a:prstGeom>
        </p:spPr>
        <p:txBody>
          <a:bodyPr/>
          <a:lstStyle>
            <a:lvl1pPr>
              <a:defRPr>
                <a:latin typeface="Tahoma" charset="0"/>
                <a:ea typeface="宋体" charset="-122"/>
              </a:defRPr>
            </a:lvl1pPr>
          </a:lstStyle>
          <a:p>
            <a:pPr>
              <a:defRPr/>
            </a:pPr>
            <a:endParaRPr lang="en-US" altLang="zh-CN"/>
          </a:p>
        </p:txBody>
      </p:sp>
      <p:sp>
        <p:nvSpPr>
          <p:cNvPr id="5" name="Rectangle 7">
            <a:extLst>
              <a:ext uri="{FF2B5EF4-FFF2-40B4-BE49-F238E27FC236}">
                <a16:creationId xmlns:a16="http://schemas.microsoft.com/office/drawing/2014/main" id="{70AF0067-6849-7E4F-BF97-2304ADBC03D5}"/>
              </a:ext>
            </a:extLst>
          </p:cNvPr>
          <p:cNvSpPr>
            <a:spLocks noGrp="1" noChangeArrowheads="1"/>
          </p:cNvSpPr>
          <p:nvPr>
            <p:ph type="sldNum" sz="quarter" idx="12"/>
          </p:nvPr>
        </p:nvSpPr>
        <p:spPr>
          <a:xfrm>
            <a:off x="6553200" y="6248400"/>
            <a:ext cx="2133600" cy="457200"/>
          </a:xfrm>
          <a:prstGeom prst="rect">
            <a:avLst/>
          </a:prstGeom>
        </p:spPr>
        <p:txBody>
          <a:bodyPr/>
          <a:lstStyle>
            <a:lvl1pPr>
              <a:defRPr>
                <a:latin typeface="Tahoma" charset="0"/>
                <a:ea typeface="宋体" charset="-122"/>
              </a:defRPr>
            </a:lvl1pPr>
          </a:lstStyle>
          <a:p>
            <a:pPr>
              <a:defRPr/>
            </a:pPr>
            <a:fld id="{0135558E-481F-DF44-9DCD-9539CEF5B7AA}" type="slidenum">
              <a:rPr lang="en-US" altLang="zh-CN"/>
              <a:pPr>
                <a:defRPr/>
              </a:pPr>
              <a:t>‹#›</a:t>
            </a:fld>
            <a:endParaRPr lang="en-US" altLang="zh-CN"/>
          </a:p>
        </p:txBody>
      </p:sp>
    </p:spTree>
    <p:extLst>
      <p:ext uri="{BB962C8B-B14F-4D97-AF65-F5344CB8AC3E}">
        <p14:creationId xmlns:p14="http://schemas.microsoft.com/office/powerpoint/2010/main" val="2816693496"/>
      </p:ext>
    </p:extLst>
  </p:cSld>
  <p:clrMapOvr>
    <a:masterClrMapping/>
  </p:clrMapOvr>
  <p:transition spd="med" advClick="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1456077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141934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2351023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jpeg"/><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FADB035F-351F-0044-8BC2-03B9F7090023}"/>
              </a:ext>
            </a:extLst>
          </p:cNvPr>
          <p:cNvSpPr>
            <a:spLocks noGrp="1" noChangeArrowheads="1"/>
          </p:cNvSpPr>
          <p:nvPr>
            <p:ph type="title"/>
          </p:nvPr>
        </p:nvSpPr>
        <p:spPr bwMode="auto">
          <a:xfrm>
            <a:off x="0" y="3556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BEE45F4-31E5-264D-87E7-A1D174872AA1}"/>
              </a:ext>
            </a:extLst>
          </p:cNvPr>
          <p:cNvSpPr>
            <a:spLocks noGrp="1" noChangeArrowheads="1"/>
          </p:cNvSpPr>
          <p:nvPr>
            <p:ph type="body" idx="1"/>
          </p:nvPr>
        </p:nvSpPr>
        <p:spPr bwMode="auto">
          <a:xfrm>
            <a:off x="479425"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灯片编号占位符 5">
            <a:extLst>
              <a:ext uri="{FF2B5EF4-FFF2-40B4-BE49-F238E27FC236}">
                <a16:creationId xmlns:a16="http://schemas.microsoft.com/office/drawing/2014/main" id="{32A9E9ED-A933-6547-A3EB-36120A767FD0}"/>
              </a:ext>
            </a:extLst>
          </p:cNvPr>
          <p:cNvSpPr txBox="1">
            <a:spLocks/>
          </p:cNvSpPr>
          <p:nvPr userDrawn="1"/>
        </p:nvSpPr>
        <p:spPr>
          <a:xfrm>
            <a:off x="8083550" y="6543675"/>
            <a:ext cx="566738" cy="365125"/>
          </a:xfrm>
          <a:prstGeom prst="rect">
            <a:avLst/>
          </a:prstGeom>
        </p:spPr>
        <p:txBody>
          <a:bodyPr anchor="ctr"/>
          <a:lstStyle>
            <a:defPPr>
              <a:defRPr lang="en-GB"/>
            </a:defPPr>
            <a:lvl1pPr algn="r" rtl="0" eaLnBrk="0" fontAlgn="base" hangingPunct="0">
              <a:spcBef>
                <a:spcPct val="0"/>
              </a:spcBef>
              <a:spcAft>
                <a:spcPct val="0"/>
              </a:spcAft>
              <a:defRPr sz="1200" kern="1200">
                <a:solidFill>
                  <a:schemeClr val="tx1">
                    <a:tint val="75000"/>
                  </a:schemeClr>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9pPr>
          </a:lstStyle>
          <a:p>
            <a:pPr>
              <a:defRPr/>
            </a:pPr>
            <a:fld id="{B17800D8-6532-C345-986A-5FE9A895060E}" type="slidenum">
              <a:rPr kumimoji="1" lang="zh-CN" altLang="en-US" smtClean="0"/>
              <a:pPr>
                <a:defRPr/>
              </a:pPr>
              <a:t>‹#›</a:t>
            </a:fld>
            <a:endParaRPr kumimoji="1" lang="zh-CN" altLang="en-US"/>
          </a:p>
        </p:txBody>
      </p:sp>
      <p:pic>
        <p:nvPicPr>
          <p:cNvPr id="1029" name="Picture 9" descr="hust">
            <a:extLst>
              <a:ext uri="{FF2B5EF4-FFF2-40B4-BE49-F238E27FC236}">
                <a16:creationId xmlns:a16="http://schemas.microsoft.com/office/drawing/2014/main" id="{1503A16D-EBF9-2646-A5BB-1F8FED322381}"/>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251700" y="6572250"/>
            <a:ext cx="10668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a:extLst>
              <a:ext uri="{FF2B5EF4-FFF2-40B4-BE49-F238E27FC236}">
                <a16:creationId xmlns:a16="http://schemas.microsoft.com/office/drawing/2014/main" id="{9C901BC3-8CAE-5448-90BF-B7D13D7FF6FE}"/>
              </a:ext>
            </a:extLst>
          </p:cNvPr>
          <p:cNvPicPr>
            <a:picLocks noChangeAspect="1" noChangeArrowheads="1"/>
          </p:cNvPicPr>
          <p:nvPr userDrawn="1"/>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69075" y="6543675"/>
            <a:ext cx="6143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SCTS">
            <a:extLst>
              <a:ext uri="{FF2B5EF4-FFF2-40B4-BE49-F238E27FC236}">
                <a16:creationId xmlns:a16="http://schemas.microsoft.com/office/drawing/2014/main" id="{33DB68FB-9BA9-914C-8F47-E34075DAC795}"/>
              </a:ext>
            </a:extLst>
          </p:cNvPr>
          <p:cNvPicPr>
            <a:picLocks noChangeAspect="1" noChangeArrowheads="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6569075" y="139700"/>
            <a:ext cx="89693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3" descr="CGCL">
            <a:extLst>
              <a:ext uri="{FF2B5EF4-FFF2-40B4-BE49-F238E27FC236}">
                <a16:creationId xmlns:a16="http://schemas.microsoft.com/office/drawing/2014/main" id="{2A2AF20B-6F70-214B-8F26-AAA45012A6C7}"/>
              </a:ext>
            </a:extLst>
          </p:cNvPr>
          <p:cNvPicPr>
            <a:picLocks noChangeAspect="1" noChangeArrowheads="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7535863" y="139700"/>
            <a:ext cx="9699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1"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39" y="0"/>
            <a:ext cx="91281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900">
                <a:solidFill>
                  <a:srgbClr val="898989"/>
                </a:solidFill>
                <a:ea typeface="宋体" charset="0"/>
                <a:cs typeface="宋体" charset="0"/>
              </a:defRPr>
            </a:lvl1pPr>
          </a:lstStyle>
          <a:p>
            <a:pPr>
              <a:defRPr/>
            </a:pPr>
            <a:fld id="{CFB16230-400B-A247-B897-24D9491FBBB8}" type="datetimeFigureOut">
              <a:rPr lang="zh-CN" altLang="en-US"/>
              <a:pPr>
                <a:defRPr/>
              </a:pPr>
              <a:t>2019/11/24</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kumimoji="0" sz="9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9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405500882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p:titleStyle>
    <p:bodyStyle>
      <a:lvl1pPr marL="257175" indent="-257175"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1pPr>
      <a:lvl2pPr marL="557213" indent="-214313" algn="l" rtl="0" eaLnBrk="0" fontAlgn="base" hangingPunct="0">
        <a:spcBef>
          <a:spcPct val="20000"/>
        </a:spcBef>
        <a:spcAft>
          <a:spcPct val="0"/>
        </a:spcAft>
        <a:buFont typeface="Arial" charset="0"/>
        <a:buChar char="–"/>
        <a:defRPr kumimoji="1" sz="2100" kern="1200">
          <a:solidFill>
            <a:schemeClr val="tx1"/>
          </a:solidFill>
          <a:latin typeface="+mn-lt"/>
          <a:ea typeface="黑体" charset="0"/>
          <a:cs typeface="黑体" charset="0"/>
        </a:defRPr>
      </a:lvl2pPr>
      <a:lvl3pPr marL="857250" indent="-171450" algn="l" rtl="0" eaLnBrk="0" fontAlgn="base" hangingPunct="0">
        <a:spcBef>
          <a:spcPct val="20000"/>
        </a:spcBef>
        <a:spcAft>
          <a:spcPct val="0"/>
        </a:spcAft>
        <a:buFont typeface="Arial" charset="0"/>
        <a:buChar char="•"/>
        <a:defRPr kumimoji="1" sz="1800" kern="1200">
          <a:solidFill>
            <a:schemeClr val="tx1"/>
          </a:solidFill>
          <a:latin typeface="+mn-lt"/>
          <a:ea typeface="黑体" charset="0"/>
          <a:cs typeface="黑体" charset="0"/>
        </a:defRPr>
      </a:lvl3pPr>
      <a:lvl4pPr marL="12001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4pPr>
      <a:lvl5pPr marL="15430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16.emf"/><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22.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4.emf"/><Relationship Id="rId4"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30.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2.emf"/><Relationship Id="rId3" Type="http://schemas.openxmlformats.org/officeDocument/2006/relationships/notesSlide" Target="../notesSlides/notesSlide37.xml"/><Relationship Id="rId7" Type="http://schemas.openxmlformats.org/officeDocument/2006/relationships/oleObject" Target="../embeddings/oleObject11.bin"/><Relationship Id="rId12"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0.bin"/><Relationship Id="rId11" Type="http://schemas.openxmlformats.org/officeDocument/2006/relationships/oleObject" Target="../embeddings/oleObject15.bin"/><Relationship Id="rId5" Type="http://schemas.openxmlformats.org/officeDocument/2006/relationships/image" Target="../media/image31.emf"/><Relationship Id="rId10" Type="http://schemas.openxmlformats.org/officeDocument/2006/relationships/oleObject" Target="../embeddings/oleObject14.bin"/><Relationship Id="rId4" Type="http://schemas.openxmlformats.org/officeDocument/2006/relationships/oleObject" Target="../embeddings/oleObject9.bin"/><Relationship Id="rId9" Type="http://schemas.openxmlformats.org/officeDocument/2006/relationships/oleObject" Target="../embeddings/oleObject1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4" name="Rectangle 11"/>
          <p:cNvSpPr>
            <a:spLocks noChangeArrowheads="1"/>
          </p:cNvSpPr>
          <p:nvPr/>
        </p:nvSpPr>
        <p:spPr bwMode="auto">
          <a:xfrm>
            <a:off x="1017" y="2515995"/>
            <a:ext cx="910748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latinLnBrk="1"/>
            <a:r>
              <a:rPr lang="zh-CN" altLang="en-US" sz="5400" b="1" dirty="0">
                <a:solidFill>
                  <a:srgbClr val="2826F5"/>
                </a:solidFill>
                <a:latin typeface="宋体" charset="0"/>
                <a:ea typeface="黑体" charset="0"/>
              </a:rPr>
              <a:t>第八章  对等计算</a:t>
            </a:r>
            <a:endParaRPr kumimoji="0" lang="zh-CN" altLang="en-US" sz="5400" b="1" i="0" u="none" strike="noStrike" kern="1200" cap="none" spc="0" normalizeH="0" baseline="0" noProof="0" dirty="0">
              <a:ln>
                <a:noFill/>
              </a:ln>
              <a:solidFill>
                <a:srgbClr val="2826F5"/>
              </a:solidFill>
              <a:effectLst/>
              <a:uLnTx/>
              <a:uFillTx/>
              <a:latin typeface="宋体" charset="0"/>
              <a:ea typeface="黑体" charset="0"/>
              <a:cs typeface="+mn-cs"/>
            </a:endParaRPr>
          </a:p>
        </p:txBody>
      </p:sp>
      <p:pic>
        <p:nvPicPr>
          <p:cNvPr id="5" name="图片 4">
            <a:extLst>
              <a:ext uri="{FF2B5EF4-FFF2-40B4-BE49-F238E27FC236}">
                <a16:creationId xmlns:a16="http://schemas.microsoft.com/office/drawing/2014/main" id="{6A4C999A-ED49-9D4D-93C9-6FF6E01C208A}"/>
              </a:ext>
            </a:extLst>
          </p:cNvPr>
          <p:cNvPicPr>
            <a:picLocks noChangeAspect="1"/>
          </p:cNvPicPr>
          <p:nvPr/>
        </p:nvPicPr>
        <p:blipFill>
          <a:blip r:embed="rId5"/>
          <a:stretch>
            <a:fillRect/>
          </a:stretch>
        </p:blipFill>
        <p:spPr>
          <a:xfrm>
            <a:off x="1" y="5454352"/>
            <a:ext cx="1403648" cy="1403648"/>
          </a:xfrm>
          <a:prstGeom prst="rect">
            <a:avLst/>
          </a:prstGeom>
        </p:spPr>
      </p:pic>
    </p:spTree>
    <p:extLst>
      <p:ext uri="{BB962C8B-B14F-4D97-AF65-F5344CB8AC3E}">
        <p14:creationId xmlns:p14="http://schemas.microsoft.com/office/powerpoint/2010/main" val="37884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AA23-50E9-D04A-877D-375B2701CAC7}"/>
              </a:ext>
            </a:extLst>
          </p:cNvPr>
          <p:cNvSpPr>
            <a:spLocks noGrp="1"/>
          </p:cNvSpPr>
          <p:nvPr>
            <p:ph type="title"/>
          </p:nvPr>
        </p:nvSpPr>
        <p:spPr/>
        <p:txBody>
          <a:bodyPr/>
          <a:lstStyle/>
          <a:p>
            <a:r>
              <a:rPr kumimoji="1" lang="zh-CN" altLang="en-US" sz="4800" dirty="0">
                <a:solidFill>
                  <a:srgbClr val="3E2BFF"/>
                </a:solidFill>
              </a:rPr>
              <a:t>目录</a:t>
            </a:r>
          </a:p>
        </p:txBody>
      </p:sp>
      <p:sp>
        <p:nvSpPr>
          <p:cNvPr id="3" name="内容占位符 2">
            <a:extLst>
              <a:ext uri="{FF2B5EF4-FFF2-40B4-BE49-F238E27FC236}">
                <a16:creationId xmlns:a16="http://schemas.microsoft.com/office/drawing/2014/main" id="{DEFAE3B1-7FEE-2542-9DFD-AE3B97DD7DDD}"/>
              </a:ext>
            </a:extLst>
          </p:cNvPr>
          <p:cNvSpPr>
            <a:spLocks noGrp="1"/>
          </p:cNvSpPr>
          <p:nvPr>
            <p:ph idx="1"/>
          </p:nvPr>
        </p:nvSpPr>
        <p:spPr>
          <a:xfrm>
            <a:off x="256478" y="1166018"/>
            <a:ext cx="8742556" cy="3673611"/>
          </a:xfrm>
        </p:spPr>
        <p:txBody>
          <a:bodyPr/>
          <a:lstStyle/>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对等计算概述</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对等网络模型</a:t>
            </a:r>
            <a:endParaRPr lang="en-US" altLang="zh-CN"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对等计算安全</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模拟测量工具</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总结</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p:txBody>
      </p:sp>
    </p:spTree>
    <p:extLst>
      <p:ext uri="{BB962C8B-B14F-4D97-AF65-F5344CB8AC3E}">
        <p14:creationId xmlns:p14="http://schemas.microsoft.com/office/powerpoint/2010/main" val="2318443523"/>
      </p:ext>
    </p:extLst>
  </p:cSld>
  <p:clrMapOvr>
    <a:masterClrMapping/>
  </p:clrMapOvr>
  <p:transition spd="slow"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D4E148A-9861-4843-AFDF-415E0A19E012}"/>
              </a:ext>
            </a:extLst>
          </p:cNvPr>
          <p:cNvSpPr>
            <a:spLocks noGrp="1" noChangeArrowheads="1"/>
          </p:cNvSpPr>
          <p:nvPr>
            <p:ph type="title"/>
          </p:nvPr>
        </p:nvSpPr>
        <p:spPr/>
        <p:txBody>
          <a:bodyPr/>
          <a:lstStyle/>
          <a:p>
            <a:pPr algn="ctr" eaLnBrk="1" hangingPunct="1"/>
            <a:r>
              <a:rPr lang="en-US" altLang="zh-CN" sz="4800">
                <a:solidFill>
                  <a:srgbClr val="3E2BFF"/>
                </a:solidFill>
              </a:rPr>
              <a:t>P2P</a:t>
            </a:r>
            <a:r>
              <a:rPr lang="zh-CN" altLang="en-US" sz="4800">
                <a:solidFill>
                  <a:srgbClr val="3E2BFF"/>
                </a:solidFill>
              </a:rPr>
              <a:t>网络模型的主要技术特点</a:t>
            </a:r>
          </a:p>
        </p:txBody>
      </p:sp>
      <p:sp>
        <p:nvSpPr>
          <p:cNvPr id="27650" name="Rectangle 3">
            <a:extLst>
              <a:ext uri="{FF2B5EF4-FFF2-40B4-BE49-F238E27FC236}">
                <a16:creationId xmlns:a16="http://schemas.microsoft.com/office/drawing/2014/main" id="{70693109-CE35-AD42-9AE2-187976F460AA}"/>
              </a:ext>
            </a:extLst>
          </p:cNvPr>
          <p:cNvSpPr>
            <a:spLocks noGrp="1" noChangeArrowheads="1"/>
          </p:cNvSpPr>
          <p:nvPr>
            <p:ph idx="1"/>
          </p:nvPr>
        </p:nvSpPr>
        <p:spPr>
          <a:xfrm>
            <a:off x="133814" y="1166018"/>
            <a:ext cx="8898674" cy="4699523"/>
          </a:xfrm>
        </p:spPr>
        <p:txBody>
          <a:bodyPr/>
          <a:lstStyle/>
          <a:p>
            <a:pPr eaLnBrk="1" hangingPunct="1"/>
            <a:r>
              <a:rPr lang="zh-CN" altLang="en-US" sz="3200" dirty="0"/>
              <a:t>覆盖网络拓扑结构严格</a:t>
            </a:r>
          </a:p>
          <a:p>
            <a:pPr lvl="1" eaLnBrk="1" hangingPunct="1"/>
            <a:r>
              <a:rPr lang="zh-CN" altLang="en-US" sz="2800" dirty="0"/>
              <a:t>星形、随机图、双层、带弦环、超立方体、多维空间、蝴蝶、跳表结构等</a:t>
            </a:r>
          </a:p>
          <a:p>
            <a:pPr eaLnBrk="1" hangingPunct="1"/>
            <a:r>
              <a:rPr lang="zh-CN" altLang="en-US" sz="3200" dirty="0"/>
              <a:t>结点和数据对象位置确定</a:t>
            </a:r>
          </a:p>
          <a:p>
            <a:pPr lvl="1" eaLnBrk="1" hangingPunct="1"/>
            <a:r>
              <a:rPr lang="zh-CN" altLang="en-US" sz="2800" dirty="0"/>
              <a:t>分布式散列表</a:t>
            </a:r>
            <a:r>
              <a:rPr lang="en-US" altLang="zh-CN" sz="2800" dirty="0"/>
              <a:t>DHT</a:t>
            </a:r>
            <a:r>
              <a:rPr lang="zh-CN" altLang="en-US" sz="2800" dirty="0"/>
              <a:t>将结点、数据对象映射到覆盖网</a:t>
            </a:r>
          </a:p>
          <a:p>
            <a:pPr eaLnBrk="1" hangingPunct="1"/>
            <a:r>
              <a:rPr lang="zh-CN" altLang="en-US" sz="3200" dirty="0"/>
              <a:t>高效路由</a:t>
            </a:r>
          </a:p>
          <a:p>
            <a:pPr lvl="1" eaLnBrk="1" hangingPunct="1"/>
            <a:r>
              <a:rPr lang="zh-CN" altLang="en-US" sz="2800" dirty="0"/>
              <a:t>服务器路由、无结构路由、双层路由、数值邻近路由、逐位匹配路由、位置邻近路由、层次路由、混合式路由</a:t>
            </a:r>
          </a:p>
        </p:txBody>
      </p:sp>
    </p:spTree>
  </p:cSld>
  <p:clrMapOvr>
    <a:masterClrMapping/>
  </p:clrMapOvr>
  <p:transition spd="slow"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46FAFB5B-AFB2-2C4A-9576-E5E61321CA0E}"/>
              </a:ext>
            </a:extLst>
          </p:cNvPr>
          <p:cNvSpPr>
            <a:spLocks noGrp="1" noChangeArrowheads="1"/>
          </p:cNvSpPr>
          <p:nvPr>
            <p:ph type="title"/>
          </p:nvPr>
        </p:nvSpPr>
        <p:spPr/>
        <p:txBody>
          <a:bodyPr/>
          <a:lstStyle/>
          <a:p>
            <a:pPr algn="ctr" eaLnBrk="1" hangingPunct="1"/>
            <a:r>
              <a:rPr lang="en-US" altLang="zh-CN" sz="4800">
                <a:solidFill>
                  <a:srgbClr val="3E2BFF"/>
                </a:solidFill>
              </a:rPr>
              <a:t>P2P</a:t>
            </a:r>
            <a:r>
              <a:rPr lang="zh-CN" altLang="en-US" sz="4800">
                <a:solidFill>
                  <a:srgbClr val="3E2BFF"/>
                </a:solidFill>
              </a:rPr>
              <a:t>网络支撑的各种应用</a:t>
            </a:r>
          </a:p>
        </p:txBody>
      </p:sp>
      <p:sp>
        <p:nvSpPr>
          <p:cNvPr id="29698" name="Rectangle 3">
            <a:extLst>
              <a:ext uri="{FF2B5EF4-FFF2-40B4-BE49-F238E27FC236}">
                <a16:creationId xmlns:a16="http://schemas.microsoft.com/office/drawing/2014/main" id="{7E2F05FB-A279-9448-9474-AF2C0D59BFE9}"/>
              </a:ext>
            </a:extLst>
          </p:cNvPr>
          <p:cNvSpPr>
            <a:spLocks noGrp="1" noChangeArrowheads="1"/>
          </p:cNvSpPr>
          <p:nvPr>
            <p:ph idx="1"/>
          </p:nvPr>
        </p:nvSpPr>
        <p:spPr>
          <a:xfrm>
            <a:off x="178418" y="1166018"/>
            <a:ext cx="8854069" cy="4525963"/>
          </a:xfrm>
        </p:spPr>
        <p:txBody>
          <a:bodyPr/>
          <a:lstStyle/>
          <a:p>
            <a:pPr eaLnBrk="1" hangingPunct="1"/>
            <a:r>
              <a:rPr lang="zh-CN" altLang="en-US" sz="3200" dirty="0"/>
              <a:t>文件共享：</a:t>
            </a:r>
            <a:r>
              <a:rPr lang="en-US" altLang="zh-CN" sz="3200" dirty="0"/>
              <a:t>BitTorrent</a:t>
            </a:r>
            <a:r>
              <a:rPr lang="zh-CN" altLang="en-US" sz="3200" dirty="0"/>
              <a:t>，</a:t>
            </a:r>
            <a:r>
              <a:rPr lang="en-US" altLang="zh-CN" sz="3200" dirty="0" err="1"/>
              <a:t>eMule</a:t>
            </a:r>
            <a:r>
              <a:rPr lang="zh-CN" altLang="en-US" sz="3200" dirty="0"/>
              <a:t>，</a:t>
            </a:r>
            <a:r>
              <a:rPr lang="en-US" altLang="zh-CN" sz="3200" dirty="0"/>
              <a:t>Maze</a:t>
            </a:r>
            <a:r>
              <a:rPr lang="zh-CN" altLang="en-US" sz="3200" dirty="0"/>
              <a:t>，</a:t>
            </a:r>
            <a:r>
              <a:rPr lang="en-US" altLang="zh-CN" sz="3200" dirty="0" err="1"/>
              <a:t>Kugoo</a:t>
            </a:r>
            <a:endParaRPr lang="en-US" altLang="zh-CN" sz="3200" dirty="0"/>
          </a:p>
          <a:p>
            <a:pPr eaLnBrk="1" hangingPunct="1"/>
            <a:r>
              <a:rPr lang="zh-CN" altLang="en-US" sz="3200" dirty="0"/>
              <a:t>多媒体传输：</a:t>
            </a:r>
            <a:r>
              <a:rPr lang="en-US" altLang="zh-CN" sz="3200" dirty="0"/>
              <a:t>Skype</a:t>
            </a:r>
            <a:r>
              <a:rPr lang="zh-CN" altLang="en-US" sz="3200" dirty="0"/>
              <a:t>（语音），</a:t>
            </a:r>
            <a:r>
              <a:rPr lang="en-US" altLang="zh-CN" sz="3200" dirty="0" err="1"/>
              <a:t>PPLive</a:t>
            </a:r>
            <a:r>
              <a:rPr lang="zh-CN" altLang="en-US" sz="3200" dirty="0"/>
              <a:t>（视频），</a:t>
            </a:r>
            <a:r>
              <a:rPr lang="en-US" altLang="zh-CN" sz="3200" dirty="0" err="1"/>
              <a:t>TvAnts</a:t>
            </a:r>
            <a:r>
              <a:rPr lang="zh-CN" altLang="en-US" sz="3200" dirty="0"/>
              <a:t>，</a:t>
            </a:r>
            <a:r>
              <a:rPr lang="en-US" altLang="zh-CN" sz="3200" dirty="0" err="1"/>
              <a:t>AnySee</a:t>
            </a:r>
            <a:endParaRPr lang="en-US" altLang="zh-CN" sz="3200" dirty="0"/>
          </a:p>
          <a:p>
            <a:pPr eaLnBrk="1" hangingPunct="1"/>
            <a:r>
              <a:rPr lang="zh-CN" altLang="en-US" sz="3200" dirty="0"/>
              <a:t>实时通信：</a:t>
            </a:r>
            <a:r>
              <a:rPr lang="en-US" altLang="zh-CN" sz="3200" dirty="0"/>
              <a:t>QQ</a:t>
            </a:r>
            <a:r>
              <a:rPr lang="zh-CN" altLang="en-US" sz="3200" dirty="0"/>
              <a:t>、</a:t>
            </a:r>
            <a:r>
              <a:rPr lang="en-US" altLang="zh-CN" sz="3200" dirty="0"/>
              <a:t>MSN Messenger</a:t>
            </a:r>
            <a:r>
              <a:rPr lang="zh-CN" altLang="en-US" sz="3200" dirty="0"/>
              <a:t>、</a:t>
            </a:r>
            <a:r>
              <a:rPr lang="en-US" altLang="zh-CN" sz="3200" dirty="0"/>
              <a:t>Skype</a:t>
            </a:r>
            <a:endParaRPr lang="zh-CN" altLang="en-US" sz="3200" dirty="0"/>
          </a:p>
          <a:p>
            <a:pPr eaLnBrk="1" hangingPunct="1"/>
            <a:r>
              <a:rPr lang="zh-CN" altLang="en-US" sz="3200" dirty="0"/>
              <a:t>协同工作：</a:t>
            </a:r>
            <a:r>
              <a:rPr lang="en-US" altLang="zh-CN" sz="3200" dirty="0"/>
              <a:t>Groove</a:t>
            </a:r>
            <a:r>
              <a:rPr lang="zh-CN" altLang="en-US" sz="3200" dirty="0"/>
              <a:t>虚拟办公室</a:t>
            </a:r>
          </a:p>
          <a:p>
            <a:pPr eaLnBrk="1" hangingPunct="1"/>
            <a:r>
              <a:rPr lang="zh-CN" altLang="en-US" sz="3200" dirty="0"/>
              <a:t>分布式数据存取：</a:t>
            </a:r>
            <a:r>
              <a:rPr lang="en-US" altLang="zh-CN" sz="3200" dirty="0"/>
              <a:t>CFS</a:t>
            </a:r>
            <a:r>
              <a:rPr lang="zh-CN" altLang="en-US" sz="3200" dirty="0"/>
              <a:t>、</a:t>
            </a:r>
            <a:r>
              <a:rPr lang="en-US" altLang="zh-CN" sz="3200" dirty="0"/>
              <a:t>PAST</a:t>
            </a:r>
            <a:r>
              <a:rPr lang="zh-CN" altLang="en-US" sz="3200" dirty="0"/>
              <a:t>、</a:t>
            </a:r>
            <a:r>
              <a:rPr lang="en-US" altLang="zh-CN" sz="3200" dirty="0" err="1"/>
              <a:t>OceanStore</a:t>
            </a:r>
            <a:r>
              <a:rPr lang="zh-CN" altLang="en-US" sz="3200" dirty="0"/>
              <a:t>、</a:t>
            </a:r>
            <a:r>
              <a:rPr lang="en-US" altLang="zh-CN" sz="3200" dirty="0"/>
              <a:t>Granary</a:t>
            </a:r>
          </a:p>
        </p:txBody>
      </p:sp>
    </p:spTree>
  </p:cSld>
  <p:clrMapOvr>
    <a:masterClrMapping/>
  </p:clrMapOvr>
  <p:transition spd="slow"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EE805B41-7094-1A49-A180-A38D66A9F332}"/>
              </a:ext>
            </a:extLst>
          </p:cNvPr>
          <p:cNvSpPr>
            <a:spLocks noGrp="1" noChangeArrowheads="1"/>
          </p:cNvSpPr>
          <p:nvPr>
            <p:ph type="title"/>
          </p:nvPr>
        </p:nvSpPr>
        <p:spPr/>
        <p:txBody>
          <a:bodyPr/>
          <a:lstStyle/>
          <a:p>
            <a:pPr algn="ctr" eaLnBrk="1" hangingPunct="1"/>
            <a:r>
              <a:rPr lang="en-US" altLang="zh-CN" sz="4800" dirty="0">
                <a:solidFill>
                  <a:srgbClr val="3E2BFF"/>
                </a:solidFill>
              </a:rPr>
              <a:t>P2P</a:t>
            </a:r>
            <a:r>
              <a:rPr lang="zh-CN" altLang="en-US" sz="4800" dirty="0">
                <a:solidFill>
                  <a:srgbClr val="3E2BFF"/>
                </a:solidFill>
              </a:rPr>
              <a:t>网络支撑的各种应用</a:t>
            </a:r>
          </a:p>
        </p:txBody>
      </p:sp>
      <p:sp>
        <p:nvSpPr>
          <p:cNvPr id="31746" name="Rectangle 3">
            <a:extLst>
              <a:ext uri="{FF2B5EF4-FFF2-40B4-BE49-F238E27FC236}">
                <a16:creationId xmlns:a16="http://schemas.microsoft.com/office/drawing/2014/main" id="{0CDFBEE8-A79D-0942-8B51-0D83256E0A19}"/>
              </a:ext>
            </a:extLst>
          </p:cNvPr>
          <p:cNvSpPr>
            <a:spLocks noGrp="1" noChangeArrowheads="1"/>
          </p:cNvSpPr>
          <p:nvPr>
            <p:ph idx="1"/>
          </p:nvPr>
        </p:nvSpPr>
        <p:spPr>
          <a:xfrm>
            <a:off x="156117" y="1166018"/>
            <a:ext cx="8865220" cy="5212480"/>
          </a:xfrm>
        </p:spPr>
        <p:txBody>
          <a:bodyPr/>
          <a:lstStyle/>
          <a:p>
            <a:pPr eaLnBrk="1" hangingPunct="1"/>
            <a:r>
              <a:rPr lang="zh-CN" altLang="en-US" sz="3200" dirty="0"/>
              <a:t>分布式计算</a:t>
            </a:r>
            <a:endParaRPr lang="en-US" altLang="zh-CN" sz="3200" dirty="0"/>
          </a:p>
          <a:p>
            <a:pPr lvl="1" eaLnBrk="1" hangingPunct="1"/>
            <a:r>
              <a:rPr lang="en-US" altLang="zh-CN" sz="2800" dirty="0"/>
              <a:t>Gnutella</a:t>
            </a:r>
            <a:r>
              <a:rPr lang="zh-CN" altLang="en-US" sz="2800" dirty="0"/>
              <a:t>全球处理单元，计算任务由对等结点而非服务器分配</a:t>
            </a:r>
            <a:endParaRPr lang="en-US" altLang="zh-CN" sz="2800" dirty="0"/>
          </a:p>
          <a:p>
            <a:pPr lvl="1" eaLnBrk="1" hangingPunct="1"/>
            <a:r>
              <a:rPr lang="en-US" altLang="zh-CN" sz="2800" dirty="0" err="1"/>
              <a:t>SETI@Home</a:t>
            </a:r>
            <a:r>
              <a:rPr lang="zh-CN" altLang="en-US" sz="2800" dirty="0"/>
              <a:t>，</a:t>
            </a:r>
            <a:r>
              <a:rPr lang="en-US" altLang="zh-CN" sz="2800" dirty="0"/>
              <a:t>U.C. Berkeley</a:t>
            </a:r>
            <a:r>
              <a:rPr lang="zh-CN" altLang="en-US" sz="2800" dirty="0"/>
              <a:t>搜索外星文明</a:t>
            </a:r>
          </a:p>
          <a:p>
            <a:pPr eaLnBrk="1" hangingPunct="1"/>
            <a:r>
              <a:rPr lang="en-US" altLang="zh-CN" sz="3200" dirty="0"/>
              <a:t>P2P</a:t>
            </a:r>
            <a:r>
              <a:rPr lang="zh-CN" altLang="en-US" sz="3200" dirty="0"/>
              <a:t>搜索引擎：第三代搜索引擎技术，离实用有差距</a:t>
            </a:r>
          </a:p>
          <a:p>
            <a:pPr eaLnBrk="1" hangingPunct="1"/>
            <a:r>
              <a:rPr lang="en-US" altLang="zh-CN" sz="3200" dirty="0"/>
              <a:t>P2P</a:t>
            </a:r>
            <a:r>
              <a:rPr lang="zh-CN" altLang="en-US" sz="3200" dirty="0"/>
              <a:t>既可以是简单的，又可以是复杂的体系</a:t>
            </a:r>
          </a:p>
          <a:p>
            <a:pPr lvl="1" eaLnBrk="1" hangingPunct="1"/>
            <a:r>
              <a:rPr lang="en-US" altLang="zh-CN" sz="2800" dirty="0"/>
              <a:t>TinyP2P—15</a:t>
            </a:r>
            <a:r>
              <a:rPr lang="zh-CN" altLang="en-US" sz="2800" dirty="0"/>
              <a:t>行代码的</a:t>
            </a:r>
            <a:r>
              <a:rPr lang="en-US" altLang="zh-CN" sz="2800" dirty="0"/>
              <a:t>P2P</a:t>
            </a:r>
            <a:r>
              <a:rPr lang="zh-CN" altLang="en-US" sz="2800" dirty="0"/>
              <a:t>软件</a:t>
            </a:r>
          </a:p>
          <a:p>
            <a:pPr lvl="1" eaLnBrk="1" hangingPunct="1"/>
            <a:r>
              <a:rPr lang="en-US" altLang="zh-CN" sz="2800" dirty="0"/>
              <a:t>JXTA—</a:t>
            </a:r>
            <a:r>
              <a:rPr lang="zh-CN" altLang="en-US" sz="2800" dirty="0"/>
              <a:t>开放式</a:t>
            </a:r>
            <a:r>
              <a:rPr lang="en-US" altLang="zh-CN" sz="2800" dirty="0"/>
              <a:t>P2P</a:t>
            </a:r>
            <a:r>
              <a:rPr lang="zh-CN" altLang="en-US" sz="2800" dirty="0"/>
              <a:t>开发平台</a:t>
            </a:r>
          </a:p>
        </p:txBody>
      </p:sp>
    </p:spTree>
  </p:cSld>
  <p:clrMapOvr>
    <a:masterClrMapping/>
  </p:clrMapOvr>
  <p:transition spd="slow"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32460CA-101F-E543-B1D5-38A652E8DE63}"/>
              </a:ext>
            </a:extLst>
          </p:cNvPr>
          <p:cNvSpPr>
            <a:spLocks noGrp="1" noChangeArrowheads="1"/>
          </p:cNvSpPr>
          <p:nvPr>
            <p:ph type="title"/>
          </p:nvPr>
        </p:nvSpPr>
        <p:spPr/>
        <p:txBody>
          <a:bodyPr/>
          <a:lstStyle/>
          <a:p>
            <a:pPr algn="ctr" eaLnBrk="1" hangingPunct="1"/>
            <a:r>
              <a:rPr lang="zh-CN" altLang="en-US" sz="4800">
                <a:solidFill>
                  <a:srgbClr val="3E2BFF"/>
                </a:solidFill>
              </a:rPr>
              <a:t>对等网络模型分类概述</a:t>
            </a:r>
          </a:p>
        </p:txBody>
      </p:sp>
      <p:sp>
        <p:nvSpPr>
          <p:cNvPr id="33794" name="Rectangle 3">
            <a:extLst>
              <a:ext uri="{FF2B5EF4-FFF2-40B4-BE49-F238E27FC236}">
                <a16:creationId xmlns:a16="http://schemas.microsoft.com/office/drawing/2014/main" id="{4CDB10EF-0CBF-4B47-BA6E-DD13417852CD}"/>
              </a:ext>
            </a:extLst>
          </p:cNvPr>
          <p:cNvSpPr>
            <a:spLocks noGrp="1" noChangeArrowheads="1"/>
          </p:cNvSpPr>
          <p:nvPr>
            <p:ph idx="1"/>
          </p:nvPr>
        </p:nvSpPr>
        <p:spPr>
          <a:xfrm>
            <a:off x="223023" y="1166018"/>
            <a:ext cx="8731405" cy="4525963"/>
          </a:xfrm>
        </p:spPr>
        <p:txBody>
          <a:bodyPr/>
          <a:lstStyle/>
          <a:p>
            <a:pPr eaLnBrk="1" hangingPunct="1"/>
            <a:r>
              <a:rPr lang="zh-CN" altLang="en-US" sz="3200" dirty="0"/>
              <a:t>不同类型</a:t>
            </a:r>
            <a:r>
              <a:rPr lang="en-US" altLang="zh-CN" sz="3200" dirty="0"/>
              <a:t>P2P</a:t>
            </a:r>
            <a:r>
              <a:rPr lang="zh-CN" altLang="en-US" sz="3200" dirty="0"/>
              <a:t>网络几乎同时出现，无明确界定，大致分类</a:t>
            </a:r>
          </a:p>
          <a:p>
            <a:pPr lvl="1" eaLnBrk="1" hangingPunct="1"/>
            <a:r>
              <a:rPr lang="zh-CN" altLang="en-US" sz="2800" dirty="0"/>
              <a:t>混合式</a:t>
            </a:r>
            <a:r>
              <a:rPr lang="en-US" altLang="zh-CN" sz="2800" dirty="0"/>
              <a:t>P2P</a:t>
            </a:r>
            <a:r>
              <a:rPr lang="zh-CN" altLang="en-US" sz="2800" dirty="0"/>
              <a:t>网络：</a:t>
            </a:r>
            <a:r>
              <a:rPr lang="en-US" altLang="zh-CN" sz="2800" dirty="0"/>
              <a:t>C/S</a:t>
            </a:r>
            <a:r>
              <a:rPr lang="zh-CN" altLang="en-US" sz="2800" dirty="0"/>
              <a:t>、</a:t>
            </a:r>
            <a:r>
              <a:rPr lang="en-US" altLang="zh-CN" sz="2800" dirty="0"/>
              <a:t>P2P</a:t>
            </a:r>
            <a:r>
              <a:rPr lang="zh-CN" altLang="en-US" sz="2800" dirty="0"/>
              <a:t>模式的混合</a:t>
            </a:r>
          </a:p>
          <a:p>
            <a:pPr lvl="1" eaLnBrk="1" hangingPunct="1"/>
            <a:r>
              <a:rPr lang="zh-CN" altLang="en-US" sz="2800" dirty="0"/>
              <a:t>无结构</a:t>
            </a:r>
            <a:r>
              <a:rPr lang="en-US" altLang="zh-CN" sz="2800" dirty="0"/>
              <a:t>P2P</a:t>
            </a:r>
            <a:r>
              <a:rPr lang="zh-CN" altLang="en-US" sz="2800" dirty="0"/>
              <a:t>网络：分布</a:t>
            </a:r>
            <a:r>
              <a:rPr lang="en-US" altLang="zh-CN" sz="2800" dirty="0"/>
              <a:t>/</a:t>
            </a:r>
            <a:r>
              <a:rPr lang="zh-CN" altLang="en-US" sz="2800" dirty="0"/>
              <a:t>松散的结构</a:t>
            </a:r>
          </a:p>
          <a:p>
            <a:pPr lvl="1" eaLnBrk="1" hangingPunct="1"/>
            <a:r>
              <a:rPr lang="zh-CN" altLang="en-US" sz="2800" dirty="0"/>
              <a:t>结构化</a:t>
            </a:r>
            <a:r>
              <a:rPr lang="en-US" altLang="zh-CN" sz="2800" dirty="0"/>
              <a:t>P2P</a:t>
            </a:r>
            <a:r>
              <a:rPr lang="zh-CN" altLang="en-US" sz="2800" dirty="0"/>
              <a:t>网络：准确、严格的结构</a:t>
            </a:r>
            <a:endParaRPr lang="zh-CN" altLang="en-US" sz="3200" dirty="0"/>
          </a:p>
        </p:txBody>
      </p:sp>
    </p:spTree>
  </p:cSld>
  <p:clrMapOvr>
    <a:masterClrMapping/>
  </p:clrMapOvr>
  <p:transition spd="slow"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6B78B96F-8CCD-634C-BC98-B01423008DFC}"/>
              </a:ext>
            </a:extLst>
          </p:cNvPr>
          <p:cNvSpPr>
            <a:spLocks noGrp="1" noChangeArrowheads="1"/>
          </p:cNvSpPr>
          <p:nvPr>
            <p:ph type="title"/>
          </p:nvPr>
        </p:nvSpPr>
        <p:spPr/>
        <p:txBody>
          <a:bodyPr/>
          <a:lstStyle/>
          <a:p>
            <a:pPr algn="ctr" eaLnBrk="1" hangingPunct="1"/>
            <a:r>
              <a:rPr lang="zh-CN" altLang="en-US" sz="4800">
                <a:solidFill>
                  <a:srgbClr val="3E2BFF"/>
                </a:solidFill>
                <a:latin typeface="Comic Sans MS" panose="030F0902030302020204" pitchFamily="66" charset="0"/>
                <a:ea typeface="SimHei" panose="02010609060101010101" pitchFamily="49" charset="-122"/>
                <a:cs typeface="SimHei" panose="02010609060101010101" pitchFamily="49" charset="-122"/>
              </a:rPr>
              <a:t>三种对等网络模型</a:t>
            </a:r>
            <a:endParaRPr lang="en-US" altLang="zh-CN" sz="4800">
              <a:solidFill>
                <a:srgbClr val="3E2BFF"/>
              </a:solidFill>
              <a:latin typeface="Comic Sans MS" panose="030F0902030302020204" pitchFamily="66" charset="0"/>
              <a:ea typeface="SimHei" panose="02010609060101010101" pitchFamily="49" charset="-122"/>
              <a:cs typeface="SimHei" panose="02010609060101010101" pitchFamily="49" charset="-122"/>
            </a:endParaRPr>
          </a:p>
        </p:txBody>
      </p:sp>
      <p:grpSp>
        <p:nvGrpSpPr>
          <p:cNvPr id="451587" name="Group 3">
            <a:extLst>
              <a:ext uri="{FF2B5EF4-FFF2-40B4-BE49-F238E27FC236}">
                <a16:creationId xmlns:a16="http://schemas.microsoft.com/office/drawing/2014/main" id="{E84D3A1E-E6F2-C848-AD8C-A765B8547DB7}"/>
              </a:ext>
            </a:extLst>
          </p:cNvPr>
          <p:cNvGrpSpPr>
            <a:grpSpLocks/>
          </p:cNvGrpSpPr>
          <p:nvPr/>
        </p:nvGrpSpPr>
        <p:grpSpPr bwMode="auto">
          <a:xfrm>
            <a:off x="152400" y="1524000"/>
            <a:ext cx="2667000" cy="5138741"/>
            <a:chOff x="96" y="960"/>
            <a:chExt cx="1680" cy="3237"/>
          </a:xfrm>
        </p:grpSpPr>
        <p:grpSp>
          <p:nvGrpSpPr>
            <p:cNvPr id="35900" name="Group 4">
              <a:extLst>
                <a:ext uri="{FF2B5EF4-FFF2-40B4-BE49-F238E27FC236}">
                  <a16:creationId xmlns:a16="http://schemas.microsoft.com/office/drawing/2014/main" id="{DF57FE31-E80D-294D-A9CD-3FD165F13810}"/>
                </a:ext>
              </a:extLst>
            </p:cNvPr>
            <p:cNvGrpSpPr>
              <a:grpSpLocks/>
            </p:cNvGrpSpPr>
            <p:nvPr/>
          </p:nvGrpSpPr>
          <p:grpSpPr bwMode="auto">
            <a:xfrm>
              <a:off x="96" y="960"/>
              <a:ext cx="1680" cy="1536"/>
              <a:chOff x="240" y="816"/>
              <a:chExt cx="1680" cy="1536"/>
            </a:xfrm>
          </p:grpSpPr>
          <p:sp>
            <p:nvSpPr>
              <p:cNvPr id="451589" name="Oval 5">
                <a:extLst>
                  <a:ext uri="{FF2B5EF4-FFF2-40B4-BE49-F238E27FC236}">
                    <a16:creationId xmlns:a16="http://schemas.microsoft.com/office/drawing/2014/main" id="{A03947BC-B703-A74D-9CB7-E1A83C07C0F5}"/>
                  </a:ext>
                </a:extLst>
              </p:cNvPr>
              <p:cNvSpPr>
                <a:spLocks noChangeArrowheads="1"/>
              </p:cNvSpPr>
              <p:nvPr/>
            </p:nvSpPr>
            <p:spPr bwMode="auto">
              <a:xfrm>
                <a:off x="768" y="1296"/>
                <a:ext cx="672" cy="672"/>
              </a:xfrm>
              <a:prstGeom prst="ellipse">
                <a:avLst/>
              </a:prstGeom>
              <a:solidFill>
                <a:srgbClr val="339966"/>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590" name="Text Box 6">
                <a:extLst>
                  <a:ext uri="{FF2B5EF4-FFF2-40B4-BE49-F238E27FC236}">
                    <a16:creationId xmlns:a16="http://schemas.microsoft.com/office/drawing/2014/main" id="{5782D7DE-F995-3E47-AB59-39FEF71DA44B}"/>
                  </a:ext>
                </a:extLst>
              </p:cNvPr>
              <p:cNvSpPr txBox="1">
                <a:spLocks noChangeArrowheads="1"/>
              </p:cNvSpPr>
              <p:nvPr/>
            </p:nvSpPr>
            <p:spPr bwMode="auto">
              <a:xfrm>
                <a:off x="816" y="1488"/>
                <a:ext cx="576" cy="330"/>
              </a:xfrm>
              <a:prstGeom prst="rect">
                <a:avLst/>
              </a:prstGeom>
              <a:solidFill>
                <a:srgbClr val="3399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a:spcBef>
                    <a:spcPct val="50000"/>
                  </a:spcBef>
                  <a:defRPr/>
                </a:pPr>
                <a:r>
                  <a:rPr lang="en-US" altLang="zh-CN" dirty="0">
                    <a:solidFill>
                      <a:srgbClr val="FFFF00"/>
                    </a:solidFill>
                    <a:latin typeface="Times New Roman" charset="0"/>
                    <a:ea typeface="宋体" charset="-122"/>
                  </a:rPr>
                  <a:t>Directory Server</a:t>
                </a:r>
                <a:endParaRPr lang="en-US" altLang="zh-CN" sz="2400" dirty="0">
                  <a:solidFill>
                    <a:srgbClr val="FFFF00"/>
                  </a:solidFill>
                  <a:latin typeface="Times New Roman" charset="0"/>
                  <a:ea typeface="宋体" charset="-122"/>
                </a:endParaRPr>
              </a:p>
            </p:txBody>
          </p:sp>
          <p:sp>
            <p:nvSpPr>
              <p:cNvPr id="451591" name="Oval 7">
                <a:extLst>
                  <a:ext uri="{FF2B5EF4-FFF2-40B4-BE49-F238E27FC236}">
                    <a16:creationId xmlns:a16="http://schemas.microsoft.com/office/drawing/2014/main" id="{706B6E09-D801-4F43-9B72-AC14730CCB6E}"/>
                  </a:ext>
                </a:extLst>
              </p:cNvPr>
              <p:cNvSpPr>
                <a:spLocks noChangeArrowheads="1"/>
              </p:cNvSpPr>
              <p:nvPr/>
            </p:nvSpPr>
            <p:spPr bwMode="auto">
              <a:xfrm>
                <a:off x="288" y="81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592" name="Text Box 8">
                <a:extLst>
                  <a:ext uri="{FF2B5EF4-FFF2-40B4-BE49-F238E27FC236}">
                    <a16:creationId xmlns:a16="http://schemas.microsoft.com/office/drawing/2014/main" id="{15DEEC2A-0AD7-594E-889E-AFE8004661AB}"/>
                  </a:ext>
                </a:extLst>
              </p:cNvPr>
              <p:cNvSpPr txBox="1">
                <a:spLocks noChangeArrowheads="1"/>
              </p:cNvSpPr>
              <p:nvPr/>
            </p:nvSpPr>
            <p:spPr bwMode="auto">
              <a:xfrm>
                <a:off x="288" y="91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dirty="0">
                    <a:solidFill>
                      <a:schemeClr val="bg1"/>
                    </a:solidFill>
                    <a:latin typeface="Times New Roman" charset="0"/>
                    <a:ea typeface="宋体" charset="-122"/>
                  </a:rPr>
                  <a:t>User</a:t>
                </a:r>
                <a:endParaRPr lang="en-US" altLang="zh-CN" sz="2400" dirty="0">
                  <a:solidFill>
                    <a:schemeClr val="bg1"/>
                  </a:solidFill>
                  <a:latin typeface="Times New Roman" charset="0"/>
                  <a:ea typeface="宋体" charset="-122"/>
                </a:endParaRPr>
              </a:p>
            </p:txBody>
          </p:sp>
          <p:sp>
            <p:nvSpPr>
              <p:cNvPr id="451593" name="Oval 9">
                <a:extLst>
                  <a:ext uri="{FF2B5EF4-FFF2-40B4-BE49-F238E27FC236}">
                    <a16:creationId xmlns:a16="http://schemas.microsoft.com/office/drawing/2014/main" id="{16FC1760-53CD-9F42-AEED-0B2EB51DD3E0}"/>
                  </a:ext>
                </a:extLst>
              </p:cNvPr>
              <p:cNvSpPr>
                <a:spLocks noChangeArrowheads="1"/>
              </p:cNvSpPr>
              <p:nvPr/>
            </p:nvSpPr>
            <p:spPr bwMode="auto">
              <a:xfrm>
                <a:off x="1392" y="81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594" name="Text Box 10">
                <a:extLst>
                  <a:ext uri="{FF2B5EF4-FFF2-40B4-BE49-F238E27FC236}">
                    <a16:creationId xmlns:a16="http://schemas.microsoft.com/office/drawing/2014/main" id="{947D9B3C-AD85-144B-BE81-DFC64779909C}"/>
                  </a:ext>
                </a:extLst>
              </p:cNvPr>
              <p:cNvSpPr txBox="1">
                <a:spLocks noChangeArrowheads="1"/>
              </p:cNvSpPr>
              <p:nvPr/>
            </p:nvSpPr>
            <p:spPr bwMode="auto">
              <a:xfrm>
                <a:off x="1392" y="91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sp>
            <p:nvSpPr>
              <p:cNvPr id="451595" name="Oval 11">
                <a:extLst>
                  <a:ext uri="{FF2B5EF4-FFF2-40B4-BE49-F238E27FC236}">
                    <a16:creationId xmlns:a16="http://schemas.microsoft.com/office/drawing/2014/main" id="{A75AF50F-44B5-AA45-BCD7-FAB58F0C1E0E}"/>
                  </a:ext>
                </a:extLst>
              </p:cNvPr>
              <p:cNvSpPr>
                <a:spLocks noChangeArrowheads="1"/>
              </p:cNvSpPr>
              <p:nvPr/>
            </p:nvSpPr>
            <p:spPr bwMode="auto">
              <a:xfrm>
                <a:off x="240" y="201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596" name="Text Box 12">
                <a:extLst>
                  <a:ext uri="{FF2B5EF4-FFF2-40B4-BE49-F238E27FC236}">
                    <a16:creationId xmlns:a16="http://schemas.microsoft.com/office/drawing/2014/main" id="{516F2F33-7192-344E-A204-75B5A2E9478C}"/>
                  </a:ext>
                </a:extLst>
              </p:cNvPr>
              <p:cNvSpPr txBox="1">
                <a:spLocks noChangeArrowheads="1"/>
              </p:cNvSpPr>
              <p:nvPr/>
            </p:nvSpPr>
            <p:spPr bwMode="auto">
              <a:xfrm>
                <a:off x="240" y="211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sp>
            <p:nvSpPr>
              <p:cNvPr id="451597" name="Oval 13">
                <a:extLst>
                  <a:ext uri="{FF2B5EF4-FFF2-40B4-BE49-F238E27FC236}">
                    <a16:creationId xmlns:a16="http://schemas.microsoft.com/office/drawing/2014/main" id="{9BEE3C2D-03FF-9946-93A6-426F90D8A4EE}"/>
                  </a:ext>
                </a:extLst>
              </p:cNvPr>
              <p:cNvSpPr>
                <a:spLocks noChangeArrowheads="1"/>
              </p:cNvSpPr>
              <p:nvPr/>
            </p:nvSpPr>
            <p:spPr bwMode="auto">
              <a:xfrm>
                <a:off x="1584" y="201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598" name="Text Box 14">
                <a:extLst>
                  <a:ext uri="{FF2B5EF4-FFF2-40B4-BE49-F238E27FC236}">
                    <a16:creationId xmlns:a16="http://schemas.microsoft.com/office/drawing/2014/main" id="{AA7D4F85-E78A-A64F-A21D-F288C66C17D5}"/>
                  </a:ext>
                </a:extLst>
              </p:cNvPr>
              <p:cNvSpPr txBox="1">
                <a:spLocks noChangeArrowheads="1"/>
              </p:cNvSpPr>
              <p:nvPr/>
            </p:nvSpPr>
            <p:spPr bwMode="auto">
              <a:xfrm>
                <a:off x="1584" y="211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sp>
            <p:nvSpPr>
              <p:cNvPr id="451599" name="Line 15">
                <a:extLst>
                  <a:ext uri="{FF2B5EF4-FFF2-40B4-BE49-F238E27FC236}">
                    <a16:creationId xmlns:a16="http://schemas.microsoft.com/office/drawing/2014/main" id="{6F1C3A47-4420-6E4C-8BD0-DC9BD66D483C}"/>
                  </a:ext>
                </a:extLst>
              </p:cNvPr>
              <p:cNvSpPr>
                <a:spLocks noChangeShapeType="1"/>
              </p:cNvSpPr>
              <p:nvPr/>
            </p:nvSpPr>
            <p:spPr bwMode="auto">
              <a:xfrm>
                <a:off x="528" y="1104"/>
                <a:ext cx="336" cy="336"/>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00" name="Line 16">
                <a:extLst>
                  <a:ext uri="{FF2B5EF4-FFF2-40B4-BE49-F238E27FC236}">
                    <a16:creationId xmlns:a16="http://schemas.microsoft.com/office/drawing/2014/main" id="{05823E2A-A5C4-FD45-BADD-39D21D307994}"/>
                  </a:ext>
                </a:extLst>
              </p:cNvPr>
              <p:cNvSpPr>
                <a:spLocks noChangeShapeType="1"/>
              </p:cNvSpPr>
              <p:nvPr/>
            </p:nvSpPr>
            <p:spPr bwMode="auto">
              <a:xfrm flipV="1">
                <a:off x="528" y="1824"/>
                <a:ext cx="336" cy="288"/>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01" name="Line 17">
                <a:extLst>
                  <a:ext uri="{FF2B5EF4-FFF2-40B4-BE49-F238E27FC236}">
                    <a16:creationId xmlns:a16="http://schemas.microsoft.com/office/drawing/2014/main" id="{280B1FD5-F8FD-D842-AA48-277FB6779F11}"/>
                  </a:ext>
                </a:extLst>
              </p:cNvPr>
              <p:cNvSpPr>
                <a:spLocks noChangeShapeType="1"/>
              </p:cNvSpPr>
              <p:nvPr/>
            </p:nvSpPr>
            <p:spPr bwMode="auto">
              <a:xfrm>
                <a:off x="1392" y="1824"/>
                <a:ext cx="240" cy="240"/>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02" name="Line 18">
                <a:extLst>
                  <a:ext uri="{FF2B5EF4-FFF2-40B4-BE49-F238E27FC236}">
                    <a16:creationId xmlns:a16="http://schemas.microsoft.com/office/drawing/2014/main" id="{CC914BCF-8B80-434A-BE82-2A98BDBABEDD}"/>
                  </a:ext>
                </a:extLst>
              </p:cNvPr>
              <p:cNvSpPr>
                <a:spLocks noChangeShapeType="1"/>
              </p:cNvSpPr>
              <p:nvPr/>
            </p:nvSpPr>
            <p:spPr bwMode="auto">
              <a:xfrm flipV="1">
                <a:off x="1248" y="1104"/>
                <a:ext cx="192" cy="240"/>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03" name="Line 19">
                <a:extLst>
                  <a:ext uri="{FF2B5EF4-FFF2-40B4-BE49-F238E27FC236}">
                    <a16:creationId xmlns:a16="http://schemas.microsoft.com/office/drawing/2014/main" id="{DBE1B6BF-E93A-784D-9E2F-E9D2051344D8}"/>
                  </a:ext>
                </a:extLst>
              </p:cNvPr>
              <p:cNvSpPr>
                <a:spLocks noChangeShapeType="1"/>
              </p:cNvSpPr>
              <p:nvPr/>
            </p:nvSpPr>
            <p:spPr bwMode="auto">
              <a:xfrm>
                <a:off x="384" y="1104"/>
                <a:ext cx="1" cy="912"/>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grpSp>
        <p:sp>
          <p:nvSpPr>
            <p:cNvPr id="451604" name="Rectangle 20">
              <a:extLst>
                <a:ext uri="{FF2B5EF4-FFF2-40B4-BE49-F238E27FC236}">
                  <a16:creationId xmlns:a16="http://schemas.microsoft.com/office/drawing/2014/main" id="{79AA8AC0-3D18-F04B-93B9-025CB7AE4022}"/>
                </a:ext>
              </a:extLst>
            </p:cNvPr>
            <p:cNvSpPr>
              <a:spLocks noChangeArrowheads="1"/>
            </p:cNvSpPr>
            <p:nvPr/>
          </p:nvSpPr>
          <p:spPr bwMode="auto">
            <a:xfrm>
              <a:off x="96" y="2976"/>
              <a:ext cx="1396"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sz="2400" dirty="0">
                  <a:effectLst>
                    <a:outerShdw blurRad="38100" dist="38100" dir="2700000" algn="tl">
                      <a:srgbClr val="C0C0C0"/>
                    </a:outerShdw>
                  </a:effectLst>
                  <a:latin typeface="+mn-lt"/>
                  <a:ea typeface="SimHei" panose="02010609060101010101" pitchFamily="49" charset="-122"/>
                </a:rPr>
                <a:t>混合</a:t>
              </a:r>
              <a:r>
                <a:rPr lang="en-US" altLang="zh-CN" sz="2400" dirty="0">
                  <a:effectLst>
                    <a:outerShdw blurRad="38100" dist="38100" dir="2700000" algn="tl">
                      <a:srgbClr val="C0C0C0"/>
                    </a:outerShdw>
                  </a:effectLst>
                  <a:latin typeface="+mn-lt"/>
                  <a:ea typeface="SimHei" panose="02010609060101010101" pitchFamily="49" charset="-122"/>
                </a:rPr>
                <a:t>P2P</a:t>
              </a:r>
            </a:p>
            <a:p>
              <a:pPr eaLnBrk="1" hangingPunct="1">
                <a:buFontTx/>
                <a:buChar char="•"/>
                <a:defRPr/>
              </a:pPr>
              <a:r>
                <a:rPr lang="en-US" altLang="zh-CN" sz="2400" dirty="0">
                  <a:effectLst>
                    <a:outerShdw blurRad="38100" dist="38100" dir="2700000" algn="tl">
                      <a:srgbClr val="C0C0C0"/>
                    </a:outerShdw>
                  </a:effectLst>
                  <a:latin typeface="+mn-lt"/>
                  <a:ea typeface="SimHei" panose="02010609060101010101" pitchFamily="49" charset="-122"/>
                </a:rPr>
                <a:t>Napster</a:t>
              </a: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中心化元数据</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单一失效点</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低扩展性</a:t>
              </a:r>
              <a:endParaRPr lang="en-US" altLang="zh-CN" sz="2400" dirty="0">
                <a:effectLst>
                  <a:outerShdw blurRad="38100" dist="38100" dir="2700000" algn="tl">
                    <a:srgbClr val="C0C0C0"/>
                  </a:outerShdw>
                </a:effectLst>
                <a:latin typeface="+mn-lt"/>
                <a:ea typeface="SimHei" panose="02010609060101010101" pitchFamily="49" charset="-122"/>
              </a:endParaRPr>
            </a:p>
          </p:txBody>
        </p:sp>
      </p:grpSp>
      <p:grpSp>
        <p:nvGrpSpPr>
          <p:cNvPr id="451606" name="Group 22">
            <a:extLst>
              <a:ext uri="{FF2B5EF4-FFF2-40B4-BE49-F238E27FC236}">
                <a16:creationId xmlns:a16="http://schemas.microsoft.com/office/drawing/2014/main" id="{BD314783-86BA-DA42-8739-15801ED22BCE}"/>
              </a:ext>
            </a:extLst>
          </p:cNvPr>
          <p:cNvGrpSpPr>
            <a:grpSpLocks/>
          </p:cNvGrpSpPr>
          <p:nvPr/>
        </p:nvGrpSpPr>
        <p:grpSpPr bwMode="auto">
          <a:xfrm>
            <a:off x="2895600" y="1295400"/>
            <a:ext cx="2895600" cy="5508626"/>
            <a:chOff x="1824" y="816"/>
            <a:chExt cx="1824" cy="3470"/>
          </a:xfrm>
        </p:grpSpPr>
        <p:grpSp>
          <p:nvGrpSpPr>
            <p:cNvPr id="35867" name="Group 23">
              <a:extLst>
                <a:ext uri="{FF2B5EF4-FFF2-40B4-BE49-F238E27FC236}">
                  <a16:creationId xmlns:a16="http://schemas.microsoft.com/office/drawing/2014/main" id="{35B4EC3E-3424-AE40-BE47-39A2CE4255BF}"/>
                </a:ext>
              </a:extLst>
            </p:cNvPr>
            <p:cNvGrpSpPr>
              <a:grpSpLocks/>
            </p:cNvGrpSpPr>
            <p:nvPr/>
          </p:nvGrpSpPr>
          <p:grpSpPr bwMode="auto">
            <a:xfrm>
              <a:off x="2016" y="816"/>
              <a:ext cx="1584" cy="1824"/>
              <a:chOff x="2208" y="768"/>
              <a:chExt cx="1584" cy="1824"/>
            </a:xfrm>
          </p:grpSpPr>
          <p:sp>
            <p:nvSpPr>
              <p:cNvPr id="451608" name="Oval 24">
                <a:extLst>
                  <a:ext uri="{FF2B5EF4-FFF2-40B4-BE49-F238E27FC236}">
                    <a16:creationId xmlns:a16="http://schemas.microsoft.com/office/drawing/2014/main" id="{C704E83E-5A10-2644-9F3E-878FD7A074CC}"/>
                  </a:ext>
                </a:extLst>
              </p:cNvPr>
              <p:cNvSpPr>
                <a:spLocks noChangeArrowheads="1"/>
              </p:cNvSpPr>
              <p:nvPr/>
            </p:nvSpPr>
            <p:spPr bwMode="auto">
              <a:xfrm>
                <a:off x="2832" y="768"/>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09" name="Text Box 25">
                <a:extLst>
                  <a:ext uri="{FF2B5EF4-FFF2-40B4-BE49-F238E27FC236}">
                    <a16:creationId xmlns:a16="http://schemas.microsoft.com/office/drawing/2014/main" id="{ECD742A2-4638-C544-9590-F8058392515D}"/>
                  </a:ext>
                </a:extLst>
              </p:cNvPr>
              <p:cNvSpPr txBox="1">
                <a:spLocks noChangeArrowheads="1"/>
              </p:cNvSpPr>
              <p:nvPr/>
            </p:nvSpPr>
            <p:spPr bwMode="auto">
              <a:xfrm>
                <a:off x="2832" y="86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dirty="0">
                    <a:solidFill>
                      <a:schemeClr val="bg1"/>
                    </a:solidFill>
                    <a:latin typeface="Times New Roman" charset="0"/>
                    <a:ea typeface="宋体" charset="-122"/>
                  </a:rPr>
                  <a:t>Us </a:t>
                </a:r>
                <a:r>
                  <a:rPr lang="en-US" altLang="zh-CN" sz="1200" dirty="0" err="1">
                    <a:solidFill>
                      <a:schemeClr val="bg1"/>
                    </a:solidFill>
                    <a:latin typeface="Times New Roman" charset="0"/>
                    <a:ea typeface="宋体" charset="-122"/>
                  </a:rPr>
                  <a:t>er</a:t>
                </a:r>
                <a:endParaRPr lang="en-US" altLang="zh-CN" sz="2400" dirty="0">
                  <a:solidFill>
                    <a:schemeClr val="bg1"/>
                  </a:solidFill>
                  <a:latin typeface="Times New Roman" charset="0"/>
                  <a:ea typeface="宋体" charset="-122"/>
                </a:endParaRPr>
              </a:p>
            </p:txBody>
          </p:sp>
          <p:grpSp>
            <p:nvGrpSpPr>
              <p:cNvPr id="35872" name="Group 26">
                <a:extLst>
                  <a:ext uri="{FF2B5EF4-FFF2-40B4-BE49-F238E27FC236}">
                    <a16:creationId xmlns:a16="http://schemas.microsoft.com/office/drawing/2014/main" id="{07DB8CF7-BBA5-C347-9F59-BA873658CDF0}"/>
                  </a:ext>
                </a:extLst>
              </p:cNvPr>
              <p:cNvGrpSpPr>
                <a:grpSpLocks/>
              </p:cNvGrpSpPr>
              <p:nvPr/>
            </p:nvGrpSpPr>
            <p:grpSpPr bwMode="auto">
              <a:xfrm>
                <a:off x="2880" y="1536"/>
                <a:ext cx="336" cy="336"/>
                <a:chOff x="2880" y="1536"/>
                <a:chExt cx="336" cy="336"/>
              </a:xfrm>
            </p:grpSpPr>
            <p:sp>
              <p:nvSpPr>
                <p:cNvPr id="451611" name="Oval 27">
                  <a:extLst>
                    <a:ext uri="{FF2B5EF4-FFF2-40B4-BE49-F238E27FC236}">
                      <a16:creationId xmlns:a16="http://schemas.microsoft.com/office/drawing/2014/main" id="{E4D56523-0187-3C40-A37A-F080E9F62FA6}"/>
                    </a:ext>
                  </a:extLst>
                </p:cNvPr>
                <p:cNvSpPr>
                  <a:spLocks noChangeArrowheads="1"/>
                </p:cNvSpPr>
                <p:nvPr/>
              </p:nvSpPr>
              <p:spPr bwMode="auto">
                <a:xfrm>
                  <a:off x="2880" y="153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12" name="Text Box 28">
                  <a:extLst>
                    <a:ext uri="{FF2B5EF4-FFF2-40B4-BE49-F238E27FC236}">
                      <a16:creationId xmlns:a16="http://schemas.microsoft.com/office/drawing/2014/main" id="{0A30E952-42C1-DF45-9F5B-D58C5511517B}"/>
                    </a:ext>
                  </a:extLst>
                </p:cNvPr>
                <p:cNvSpPr txBox="1">
                  <a:spLocks noChangeArrowheads="1"/>
                </p:cNvSpPr>
                <p:nvPr/>
              </p:nvSpPr>
              <p:spPr bwMode="auto">
                <a:xfrm>
                  <a:off x="2880" y="163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grpSp>
            <p:nvGrpSpPr>
              <p:cNvPr id="35873" name="Group 29">
                <a:extLst>
                  <a:ext uri="{FF2B5EF4-FFF2-40B4-BE49-F238E27FC236}">
                    <a16:creationId xmlns:a16="http://schemas.microsoft.com/office/drawing/2014/main" id="{7FDC3448-5461-E841-B4EE-DD01C5D6112C}"/>
                  </a:ext>
                </a:extLst>
              </p:cNvPr>
              <p:cNvGrpSpPr>
                <a:grpSpLocks/>
              </p:cNvGrpSpPr>
              <p:nvPr/>
            </p:nvGrpSpPr>
            <p:grpSpPr bwMode="auto">
              <a:xfrm>
                <a:off x="2208" y="1680"/>
                <a:ext cx="336" cy="336"/>
                <a:chOff x="2208" y="1920"/>
                <a:chExt cx="336" cy="336"/>
              </a:xfrm>
            </p:grpSpPr>
            <p:sp>
              <p:nvSpPr>
                <p:cNvPr id="451614" name="Oval 30">
                  <a:extLst>
                    <a:ext uri="{FF2B5EF4-FFF2-40B4-BE49-F238E27FC236}">
                      <a16:creationId xmlns:a16="http://schemas.microsoft.com/office/drawing/2014/main" id="{B9DC5E87-5BEE-7843-88CA-82DF9F45F655}"/>
                    </a:ext>
                  </a:extLst>
                </p:cNvPr>
                <p:cNvSpPr>
                  <a:spLocks noChangeArrowheads="1"/>
                </p:cNvSpPr>
                <p:nvPr/>
              </p:nvSpPr>
              <p:spPr bwMode="auto">
                <a:xfrm>
                  <a:off x="2208" y="1920"/>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15" name="Text Box 31">
                  <a:extLst>
                    <a:ext uri="{FF2B5EF4-FFF2-40B4-BE49-F238E27FC236}">
                      <a16:creationId xmlns:a16="http://schemas.microsoft.com/office/drawing/2014/main" id="{A91D5AE4-5856-654D-9792-F9E0E773B849}"/>
                    </a:ext>
                  </a:extLst>
                </p:cNvPr>
                <p:cNvSpPr txBox="1">
                  <a:spLocks noChangeArrowheads="1"/>
                </p:cNvSpPr>
                <p:nvPr/>
              </p:nvSpPr>
              <p:spPr bwMode="auto">
                <a:xfrm>
                  <a:off x="2208" y="1987"/>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grpSp>
            <p:nvGrpSpPr>
              <p:cNvPr id="35874" name="Group 32">
                <a:extLst>
                  <a:ext uri="{FF2B5EF4-FFF2-40B4-BE49-F238E27FC236}">
                    <a16:creationId xmlns:a16="http://schemas.microsoft.com/office/drawing/2014/main" id="{70A6543D-5C97-AC49-8BF1-E540A80C9697}"/>
                  </a:ext>
                </a:extLst>
              </p:cNvPr>
              <p:cNvGrpSpPr>
                <a:grpSpLocks/>
              </p:cNvGrpSpPr>
              <p:nvPr/>
            </p:nvGrpSpPr>
            <p:grpSpPr bwMode="auto">
              <a:xfrm>
                <a:off x="3456" y="1728"/>
                <a:ext cx="336" cy="336"/>
                <a:chOff x="3552" y="2112"/>
                <a:chExt cx="336" cy="336"/>
              </a:xfrm>
            </p:grpSpPr>
            <p:sp>
              <p:nvSpPr>
                <p:cNvPr id="451617" name="Oval 33">
                  <a:extLst>
                    <a:ext uri="{FF2B5EF4-FFF2-40B4-BE49-F238E27FC236}">
                      <a16:creationId xmlns:a16="http://schemas.microsoft.com/office/drawing/2014/main" id="{45E2E401-1FC5-7040-80D0-10139834A6FD}"/>
                    </a:ext>
                  </a:extLst>
                </p:cNvPr>
                <p:cNvSpPr>
                  <a:spLocks noChangeArrowheads="1"/>
                </p:cNvSpPr>
                <p:nvPr/>
              </p:nvSpPr>
              <p:spPr bwMode="auto">
                <a:xfrm>
                  <a:off x="3552" y="2112"/>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18" name="Text Box 34">
                  <a:extLst>
                    <a:ext uri="{FF2B5EF4-FFF2-40B4-BE49-F238E27FC236}">
                      <a16:creationId xmlns:a16="http://schemas.microsoft.com/office/drawing/2014/main" id="{54768BD3-06EB-AF48-9F7C-F5518221EDFA}"/>
                    </a:ext>
                  </a:extLst>
                </p:cNvPr>
                <p:cNvSpPr txBox="1">
                  <a:spLocks noChangeArrowheads="1"/>
                </p:cNvSpPr>
                <p:nvPr/>
              </p:nvSpPr>
              <p:spPr bwMode="auto">
                <a:xfrm>
                  <a:off x="3552" y="2208"/>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grpSp>
            <p:nvGrpSpPr>
              <p:cNvPr id="35875" name="Group 35">
                <a:extLst>
                  <a:ext uri="{FF2B5EF4-FFF2-40B4-BE49-F238E27FC236}">
                    <a16:creationId xmlns:a16="http://schemas.microsoft.com/office/drawing/2014/main" id="{BC4205DA-E17F-034B-B90A-64E1F58A721F}"/>
                  </a:ext>
                </a:extLst>
              </p:cNvPr>
              <p:cNvGrpSpPr>
                <a:grpSpLocks/>
              </p:cNvGrpSpPr>
              <p:nvPr/>
            </p:nvGrpSpPr>
            <p:grpSpPr bwMode="auto">
              <a:xfrm>
                <a:off x="3456" y="1056"/>
                <a:ext cx="336" cy="336"/>
                <a:chOff x="3552" y="1296"/>
                <a:chExt cx="336" cy="336"/>
              </a:xfrm>
            </p:grpSpPr>
            <p:sp>
              <p:nvSpPr>
                <p:cNvPr id="451620" name="Oval 36">
                  <a:extLst>
                    <a:ext uri="{FF2B5EF4-FFF2-40B4-BE49-F238E27FC236}">
                      <a16:creationId xmlns:a16="http://schemas.microsoft.com/office/drawing/2014/main" id="{A57A3482-97B2-354D-8D80-F1C676D503E7}"/>
                    </a:ext>
                  </a:extLst>
                </p:cNvPr>
                <p:cNvSpPr>
                  <a:spLocks noChangeArrowheads="1"/>
                </p:cNvSpPr>
                <p:nvPr/>
              </p:nvSpPr>
              <p:spPr bwMode="auto">
                <a:xfrm>
                  <a:off x="3552" y="1296"/>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1" name="Text Box 37">
                  <a:extLst>
                    <a:ext uri="{FF2B5EF4-FFF2-40B4-BE49-F238E27FC236}">
                      <a16:creationId xmlns:a16="http://schemas.microsoft.com/office/drawing/2014/main" id="{890E200B-AF14-3545-AFB0-EA8E2D8F5631}"/>
                    </a:ext>
                  </a:extLst>
                </p:cNvPr>
                <p:cNvSpPr txBox="1">
                  <a:spLocks noChangeArrowheads="1"/>
                </p:cNvSpPr>
                <p:nvPr/>
              </p:nvSpPr>
              <p:spPr bwMode="auto">
                <a:xfrm>
                  <a:off x="3552" y="1392"/>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grpSp>
            <p:nvGrpSpPr>
              <p:cNvPr id="35876" name="Group 38">
                <a:extLst>
                  <a:ext uri="{FF2B5EF4-FFF2-40B4-BE49-F238E27FC236}">
                    <a16:creationId xmlns:a16="http://schemas.microsoft.com/office/drawing/2014/main" id="{8C3B32FF-AFB6-AD46-9146-4B766D3A3B35}"/>
                  </a:ext>
                </a:extLst>
              </p:cNvPr>
              <p:cNvGrpSpPr>
                <a:grpSpLocks/>
              </p:cNvGrpSpPr>
              <p:nvPr/>
            </p:nvGrpSpPr>
            <p:grpSpPr bwMode="auto">
              <a:xfrm>
                <a:off x="2208" y="1008"/>
                <a:ext cx="336" cy="336"/>
                <a:chOff x="2208" y="1248"/>
                <a:chExt cx="336" cy="336"/>
              </a:xfrm>
            </p:grpSpPr>
            <p:sp>
              <p:nvSpPr>
                <p:cNvPr id="451623" name="Oval 39">
                  <a:extLst>
                    <a:ext uri="{FF2B5EF4-FFF2-40B4-BE49-F238E27FC236}">
                      <a16:creationId xmlns:a16="http://schemas.microsoft.com/office/drawing/2014/main" id="{1E5D4484-38EA-CE48-8A65-76C8121015C0}"/>
                    </a:ext>
                  </a:extLst>
                </p:cNvPr>
                <p:cNvSpPr>
                  <a:spLocks noChangeArrowheads="1"/>
                </p:cNvSpPr>
                <p:nvPr/>
              </p:nvSpPr>
              <p:spPr bwMode="auto">
                <a:xfrm>
                  <a:off x="2208" y="1248"/>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4" name="Text Box 40">
                  <a:extLst>
                    <a:ext uri="{FF2B5EF4-FFF2-40B4-BE49-F238E27FC236}">
                      <a16:creationId xmlns:a16="http://schemas.microsoft.com/office/drawing/2014/main" id="{97EBC22E-954D-8742-B3AE-754BE2C54E62}"/>
                    </a:ext>
                  </a:extLst>
                </p:cNvPr>
                <p:cNvSpPr txBox="1">
                  <a:spLocks noChangeArrowheads="1"/>
                </p:cNvSpPr>
                <p:nvPr/>
              </p:nvSpPr>
              <p:spPr bwMode="auto">
                <a:xfrm>
                  <a:off x="2208" y="1344"/>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sp>
            <p:nvSpPr>
              <p:cNvPr id="451625" name="Line 41">
                <a:extLst>
                  <a:ext uri="{FF2B5EF4-FFF2-40B4-BE49-F238E27FC236}">
                    <a16:creationId xmlns:a16="http://schemas.microsoft.com/office/drawing/2014/main" id="{AE78A368-4A2B-FE49-B7B7-AE277EC2D691}"/>
                  </a:ext>
                </a:extLst>
              </p:cNvPr>
              <p:cNvSpPr>
                <a:spLocks noChangeShapeType="1"/>
              </p:cNvSpPr>
              <p:nvPr/>
            </p:nvSpPr>
            <p:spPr bwMode="auto">
              <a:xfrm>
                <a:off x="3024" y="1104"/>
                <a:ext cx="1" cy="432"/>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6" name="Line 42">
                <a:extLst>
                  <a:ext uri="{FF2B5EF4-FFF2-40B4-BE49-F238E27FC236}">
                    <a16:creationId xmlns:a16="http://schemas.microsoft.com/office/drawing/2014/main" id="{E260CA1F-BFC5-E348-AEE5-1F940B354097}"/>
                  </a:ext>
                </a:extLst>
              </p:cNvPr>
              <p:cNvSpPr>
                <a:spLocks noChangeShapeType="1"/>
              </p:cNvSpPr>
              <p:nvPr/>
            </p:nvSpPr>
            <p:spPr bwMode="auto">
              <a:xfrm>
                <a:off x="3168" y="1824"/>
                <a:ext cx="288" cy="48"/>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7" name="Line 43">
                <a:extLst>
                  <a:ext uri="{FF2B5EF4-FFF2-40B4-BE49-F238E27FC236}">
                    <a16:creationId xmlns:a16="http://schemas.microsoft.com/office/drawing/2014/main" id="{2F1CA1CA-AE7B-FA41-87D1-9E66D68DEE00}"/>
                  </a:ext>
                </a:extLst>
              </p:cNvPr>
              <p:cNvSpPr>
                <a:spLocks noChangeShapeType="1"/>
              </p:cNvSpPr>
              <p:nvPr/>
            </p:nvSpPr>
            <p:spPr bwMode="auto">
              <a:xfrm flipH="1">
                <a:off x="2544" y="1824"/>
                <a:ext cx="384" cy="0"/>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8" name="Line 44">
                <a:extLst>
                  <a:ext uri="{FF2B5EF4-FFF2-40B4-BE49-F238E27FC236}">
                    <a16:creationId xmlns:a16="http://schemas.microsoft.com/office/drawing/2014/main" id="{E0337AF8-86D4-594E-9797-21DC1090F042}"/>
                  </a:ext>
                </a:extLst>
              </p:cNvPr>
              <p:cNvSpPr>
                <a:spLocks noChangeShapeType="1"/>
              </p:cNvSpPr>
              <p:nvPr/>
            </p:nvSpPr>
            <p:spPr bwMode="auto">
              <a:xfrm flipV="1">
                <a:off x="3600" y="1392"/>
                <a:ext cx="1" cy="336"/>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29" name="Line 45">
                <a:extLst>
                  <a:ext uri="{FF2B5EF4-FFF2-40B4-BE49-F238E27FC236}">
                    <a16:creationId xmlns:a16="http://schemas.microsoft.com/office/drawing/2014/main" id="{745DA999-B7BC-F74E-8DBB-C390F4261584}"/>
                  </a:ext>
                </a:extLst>
              </p:cNvPr>
              <p:cNvSpPr>
                <a:spLocks noChangeShapeType="1"/>
              </p:cNvSpPr>
              <p:nvPr/>
            </p:nvSpPr>
            <p:spPr bwMode="auto">
              <a:xfrm flipV="1">
                <a:off x="2352" y="1344"/>
                <a:ext cx="1" cy="336"/>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grpSp>
            <p:nvGrpSpPr>
              <p:cNvPr id="35882" name="Group 46">
                <a:extLst>
                  <a:ext uri="{FF2B5EF4-FFF2-40B4-BE49-F238E27FC236}">
                    <a16:creationId xmlns:a16="http://schemas.microsoft.com/office/drawing/2014/main" id="{95A8AF11-35B1-C94F-AC8F-8C41AC1BFBDD}"/>
                  </a:ext>
                </a:extLst>
              </p:cNvPr>
              <p:cNvGrpSpPr>
                <a:grpSpLocks/>
              </p:cNvGrpSpPr>
              <p:nvPr/>
            </p:nvGrpSpPr>
            <p:grpSpPr bwMode="auto">
              <a:xfrm>
                <a:off x="2208" y="2256"/>
                <a:ext cx="336" cy="336"/>
                <a:chOff x="2160" y="2544"/>
                <a:chExt cx="336" cy="336"/>
              </a:xfrm>
            </p:grpSpPr>
            <p:sp>
              <p:nvSpPr>
                <p:cNvPr id="451631" name="Oval 47">
                  <a:extLst>
                    <a:ext uri="{FF2B5EF4-FFF2-40B4-BE49-F238E27FC236}">
                      <a16:creationId xmlns:a16="http://schemas.microsoft.com/office/drawing/2014/main" id="{D2BC1381-C1D0-D846-AEE4-FC890AD32EA5}"/>
                    </a:ext>
                  </a:extLst>
                </p:cNvPr>
                <p:cNvSpPr>
                  <a:spLocks noChangeArrowheads="1"/>
                </p:cNvSpPr>
                <p:nvPr/>
              </p:nvSpPr>
              <p:spPr bwMode="auto">
                <a:xfrm>
                  <a:off x="2160" y="2544"/>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32" name="Text Box 48">
                  <a:extLst>
                    <a:ext uri="{FF2B5EF4-FFF2-40B4-BE49-F238E27FC236}">
                      <a16:creationId xmlns:a16="http://schemas.microsoft.com/office/drawing/2014/main" id="{C71DD294-AB57-354F-A113-8AFD68C1E2A8}"/>
                    </a:ext>
                  </a:extLst>
                </p:cNvPr>
                <p:cNvSpPr txBox="1">
                  <a:spLocks noChangeArrowheads="1"/>
                </p:cNvSpPr>
                <p:nvPr/>
              </p:nvSpPr>
              <p:spPr bwMode="auto">
                <a:xfrm>
                  <a:off x="2160" y="2640"/>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grpSp>
            <p:nvGrpSpPr>
              <p:cNvPr id="35883" name="Group 49">
                <a:extLst>
                  <a:ext uri="{FF2B5EF4-FFF2-40B4-BE49-F238E27FC236}">
                    <a16:creationId xmlns:a16="http://schemas.microsoft.com/office/drawing/2014/main" id="{F93F229F-7E0E-C64A-83B0-DA8111EF1419}"/>
                  </a:ext>
                </a:extLst>
              </p:cNvPr>
              <p:cNvGrpSpPr>
                <a:grpSpLocks/>
              </p:cNvGrpSpPr>
              <p:nvPr/>
            </p:nvGrpSpPr>
            <p:grpSpPr bwMode="auto">
              <a:xfrm>
                <a:off x="3408" y="2256"/>
                <a:ext cx="336" cy="336"/>
                <a:chOff x="3600" y="2784"/>
                <a:chExt cx="336" cy="336"/>
              </a:xfrm>
            </p:grpSpPr>
            <p:sp>
              <p:nvSpPr>
                <p:cNvPr id="451634" name="Oval 50">
                  <a:extLst>
                    <a:ext uri="{FF2B5EF4-FFF2-40B4-BE49-F238E27FC236}">
                      <a16:creationId xmlns:a16="http://schemas.microsoft.com/office/drawing/2014/main" id="{C0A1999F-EB5A-DE42-AF08-5578F7A5DA59}"/>
                    </a:ext>
                  </a:extLst>
                </p:cNvPr>
                <p:cNvSpPr>
                  <a:spLocks noChangeArrowheads="1"/>
                </p:cNvSpPr>
                <p:nvPr/>
              </p:nvSpPr>
              <p:spPr bwMode="auto">
                <a:xfrm>
                  <a:off x="3600" y="2784"/>
                  <a:ext cx="336" cy="336"/>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35" name="Text Box 51">
                  <a:extLst>
                    <a:ext uri="{FF2B5EF4-FFF2-40B4-BE49-F238E27FC236}">
                      <a16:creationId xmlns:a16="http://schemas.microsoft.com/office/drawing/2014/main" id="{F5FB67C9-74B7-3B40-9574-35CFD5AD60CC}"/>
                    </a:ext>
                  </a:extLst>
                </p:cNvPr>
                <p:cNvSpPr txBox="1">
                  <a:spLocks noChangeArrowheads="1"/>
                </p:cNvSpPr>
                <p:nvPr/>
              </p:nvSpPr>
              <p:spPr bwMode="auto">
                <a:xfrm>
                  <a:off x="3600" y="2880"/>
                  <a:ext cx="3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defRPr/>
                  </a:pPr>
                  <a:r>
                    <a:rPr lang="en-US" altLang="zh-CN" sz="1200">
                      <a:solidFill>
                        <a:schemeClr val="bg1"/>
                      </a:solidFill>
                      <a:latin typeface="Times New Roman" charset="0"/>
                      <a:ea typeface="宋体" charset="-122"/>
                    </a:rPr>
                    <a:t>User</a:t>
                  </a:r>
                  <a:endParaRPr lang="en-US" altLang="zh-CN" sz="2400">
                    <a:solidFill>
                      <a:schemeClr val="bg1"/>
                    </a:solidFill>
                    <a:latin typeface="Times New Roman" charset="0"/>
                    <a:ea typeface="宋体" charset="-122"/>
                  </a:endParaRPr>
                </a:p>
              </p:txBody>
            </p:sp>
          </p:grpSp>
          <p:sp>
            <p:nvSpPr>
              <p:cNvPr id="451636" name="Line 52">
                <a:extLst>
                  <a:ext uri="{FF2B5EF4-FFF2-40B4-BE49-F238E27FC236}">
                    <a16:creationId xmlns:a16="http://schemas.microsoft.com/office/drawing/2014/main" id="{8CC64E2A-4F44-3B42-BE96-CF181F7F2780}"/>
                  </a:ext>
                </a:extLst>
              </p:cNvPr>
              <p:cNvSpPr>
                <a:spLocks noChangeShapeType="1"/>
              </p:cNvSpPr>
              <p:nvPr/>
            </p:nvSpPr>
            <p:spPr bwMode="auto">
              <a:xfrm>
                <a:off x="2352" y="2016"/>
                <a:ext cx="1" cy="240"/>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451637" name="Line 53">
                <a:extLst>
                  <a:ext uri="{FF2B5EF4-FFF2-40B4-BE49-F238E27FC236}">
                    <a16:creationId xmlns:a16="http://schemas.microsoft.com/office/drawing/2014/main" id="{11A54800-337E-8149-9BDB-F5F870BCCB29}"/>
                  </a:ext>
                </a:extLst>
              </p:cNvPr>
              <p:cNvSpPr>
                <a:spLocks noChangeShapeType="1"/>
              </p:cNvSpPr>
              <p:nvPr/>
            </p:nvSpPr>
            <p:spPr bwMode="auto">
              <a:xfrm>
                <a:off x="3600" y="2064"/>
                <a:ext cx="0" cy="192"/>
              </a:xfrm>
              <a:prstGeom prst="line">
                <a:avLst/>
              </a:prstGeom>
              <a:noFill/>
              <a:ln w="12700" cap="sq">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defRPr/>
                </a:pPr>
                <a:endParaRPr lang="zh-CN" altLang="en-US">
                  <a:latin typeface="Tahoma" charset="0"/>
                  <a:ea typeface="宋体" charset="-122"/>
                </a:endParaRPr>
              </a:p>
            </p:txBody>
          </p:sp>
        </p:grpSp>
        <p:sp>
          <p:nvSpPr>
            <p:cNvPr id="451639" name="Rectangle 55">
              <a:extLst>
                <a:ext uri="{FF2B5EF4-FFF2-40B4-BE49-F238E27FC236}">
                  <a16:creationId xmlns:a16="http://schemas.microsoft.com/office/drawing/2014/main" id="{34B6D4D8-87F8-B941-B28A-A49BC860DA54}"/>
                </a:ext>
              </a:extLst>
            </p:cNvPr>
            <p:cNvSpPr>
              <a:spLocks noChangeArrowheads="1"/>
            </p:cNvSpPr>
            <p:nvPr/>
          </p:nvSpPr>
          <p:spPr bwMode="auto">
            <a:xfrm>
              <a:off x="1824" y="2832"/>
              <a:ext cx="1824"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lang="zh-CN" altLang="en-US" sz="2400" dirty="0">
                  <a:effectLst>
                    <a:outerShdw blurRad="38100" dist="38100" dir="2700000" algn="tl">
                      <a:srgbClr val="C0C0C0"/>
                    </a:outerShdw>
                  </a:effectLst>
                  <a:latin typeface="+mn-lt"/>
                  <a:ea typeface="SimHei" panose="02010609060101010101" pitchFamily="49" charset="-122"/>
                </a:rPr>
                <a:t>无结构</a:t>
              </a:r>
              <a:r>
                <a:rPr lang="en-US" altLang="zh-CN" sz="2400" dirty="0">
                  <a:effectLst>
                    <a:outerShdw blurRad="38100" dist="38100" dir="2700000" algn="tl">
                      <a:srgbClr val="C0C0C0"/>
                    </a:outerShdw>
                  </a:effectLst>
                  <a:latin typeface="+mn-lt"/>
                  <a:ea typeface="SimHei" panose="02010609060101010101" pitchFamily="49" charset="-122"/>
                </a:rPr>
                <a:t>P2P</a:t>
              </a:r>
            </a:p>
            <a:p>
              <a:pPr eaLnBrk="1" hangingPunct="1">
                <a:buFontTx/>
                <a:buChar char="•"/>
                <a:defRPr/>
              </a:pPr>
              <a:r>
                <a:rPr lang="en-US" altLang="zh-CN" sz="2400" dirty="0">
                  <a:effectLst>
                    <a:outerShdw blurRad="38100" dist="38100" dir="2700000" algn="tl">
                      <a:srgbClr val="C0C0C0"/>
                    </a:outerShdw>
                  </a:effectLst>
                  <a:latin typeface="+mn-lt"/>
                  <a:ea typeface="SimHei" panose="02010609060101010101" pitchFamily="49" charset="-122"/>
                </a:rPr>
                <a:t>Gnutella, </a:t>
              </a:r>
              <a:r>
                <a:rPr lang="en-US" altLang="zh-CN" sz="2400" dirty="0" err="1">
                  <a:effectLst>
                    <a:outerShdw blurRad="38100" dist="38100" dir="2700000" algn="tl">
                      <a:srgbClr val="C0C0C0"/>
                    </a:outerShdw>
                  </a:effectLst>
                  <a:latin typeface="+mn-lt"/>
                  <a:ea typeface="SimHei" panose="02010609060101010101" pitchFamily="49" charset="-122"/>
                </a:rPr>
                <a:t>Freenet</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无中心</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扩展性好</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基于洪泛搜索</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管理复杂</a:t>
              </a:r>
              <a:endParaRPr lang="en-US" altLang="zh-CN" sz="2400" dirty="0">
                <a:effectLst>
                  <a:outerShdw blurRad="38100" dist="38100" dir="2700000" algn="tl">
                    <a:srgbClr val="C0C0C0"/>
                  </a:outerShdw>
                </a:effectLst>
                <a:latin typeface="+mn-lt"/>
                <a:ea typeface="SimHei" panose="02010609060101010101" pitchFamily="49" charset="-122"/>
              </a:endParaRPr>
            </a:p>
          </p:txBody>
        </p:sp>
      </p:grpSp>
      <p:grpSp>
        <p:nvGrpSpPr>
          <p:cNvPr id="451640" name="Group 56">
            <a:extLst>
              <a:ext uri="{FF2B5EF4-FFF2-40B4-BE49-F238E27FC236}">
                <a16:creationId xmlns:a16="http://schemas.microsoft.com/office/drawing/2014/main" id="{55D86CAC-208E-9044-A2B2-9547C2C9E39E}"/>
              </a:ext>
            </a:extLst>
          </p:cNvPr>
          <p:cNvGrpSpPr>
            <a:grpSpLocks/>
          </p:cNvGrpSpPr>
          <p:nvPr/>
        </p:nvGrpSpPr>
        <p:grpSpPr bwMode="auto">
          <a:xfrm>
            <a:off x="5867400" y="1752605"/>
            <a:ext cx="3089275" cy="4524381"/>
            <a:chOff x="3696" y="1104"/>
            <a:chExt cx="1946" cy="2850"/>
          </a:xfrm>
        </p:grpSpPr>
        <p:grpSp>
          <p:nvGrpSpPr>
            <p:cNvPr id="35845" name="Group 57">
              <a:extLst>
                <a:ext uri="{FF2B5EF4-FFF2-40B4-BE49-F238E27FC236}">
                  <a16:creationId xmlns:a16="http://schemas.microsoft.com/office/drawing/2014/main" id="{E60343EA-F200-6448-B763-7718624B0705}"/>
                </a:ext>
              </a:extLst>
            </p:cNvPr>
            <p:cNvGrpSpPr>
              <a:grpSpLocks/>
            </p:cNvGrpSpPr>
            <p:nvPr/>
          </p:nvGrpSpPr>
          <p:grpSpPr bwMode="auto">
            <a:xfrm>
              <a:off x="3744" y="1104"/>
              <a:ext cx="1898" cy="1502"/>
              <a:chOff x="3744" y="1200"/>
              <a:chExt cx="1898" cy="1502"/>
            </a:xfrm>
          </p:grpSpPr>
          <p:sp>
            <p:nvSpPr>
              <p:cNvPr id="451642" name="Oval 58">
                <a:extLst>
                  <a:ext uri="{FF2B5EF4-FFF2-40B4-BE49-F238E27FC236}">
                    <a16:creationId xmlns:a16="http://schemas.microsoft.com/office/drawing/2014/main" id="{E89CE14F-96C5-1244-B6B1-F01B75C96ECA}"/>
                  </a:ext>
                </a:extLst>
              </p:cNvPr>
              <p:cNvSpPr>
                <a:spLocks noChangeArrowheads="1"/>
              </p:cNvSpPr>
              <p:nvPr/>
            </p:nvSpPr>
            <p:spPr bwMode="auto">
              <a:xfrm>
                <a:off x="3888" y="1488"/>
                <a:ext cx="554" cy="3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SuperNode</a:t>
                </a:r>
              </a:p>
              <a:p>
                <a:pPr algn="ctr" eaLnBrk="1" hangingPunct="1">
                  <a:defRPr/>
                </a:pPr>
                <a:r>
                  <a:rPr lang="en-US" altLang="zh-CN" sz="1200">
                    <a:solidFill>
                      <a:schemeClr val="bg1"/>
                    </a:solidFill>
                    <a:latin typeface="Times New Roman" charset="0"/>
                    <a:ea typeface="宋体" charset="-122"/>
                  </a:rPr>
                  <a:t>A</a:t>
                </a:r>
              </a:p>
            </p:txBody>
          </p:sp>
          <p:sp>
            <p:nvSpPr>
              <p:cNvPr id="451644" name="Rectangle 60">
                <a:extLst>
                  <a:ext uri="{FF2B5EF4-FFF2-40B4-BE49-F238E27FC236}">
                    <a16:creationId xmlns:a16="http://schemas.microsoft.com/office/drawing/2014/main" id="{35EB74DA-8582-8640-B934-146DE0B67F7D}"/>
                  </a:ext>
                </a:extLst>
              </p:cNvPr>
              <p:cNvSpPr>
                <a:spLocks noChangeArrowheads="1"/>
              </p:cNvSpPr>
              <p:nvPr/>
            </p:nvSpPr>
            <p:spPr bwMode="auto">
              <a:xfrm>
                <a:off x="3744" y="196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1</a:t>
                </a:r>
              </a:p>
            </p:txBody>
          </p:sp>
          <p:sp>
            <p:nvSpPr>
              <p:cNvPr id="451645" name="Oval 61">
                <a:extLst>
                  <a:ext uri="{FF2B5EF4-FFF2-40B4-BE49-F238E27FC236}">
                    <a16:creationId xmlns:a16="http://schemas.microsoft.com/office/drawing/2014/main" id="{C1A032E9-0F9E-7445-B9CC-C7539409320B}"/>
                  </a:ext>
                </a:extLst>
              </p:cNvPr>
              <p:cNvSpPr>
                <a:spLocks noChangeArrowheads="1"/>
              </p:cNvSpPr>
              <p:nvPr/>
            </p:nvSpPr>
            <p:spPr bwMode="auto">
              <a:xfrm>
                <a:off x="4416" y="1200"/>
                <a:ext cx="554" cy="3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dirty="0" err="1">
                    <a:solidFill>
                      <a:schemeClr val="bg1"/>
                    </a:solidFill>
                    <a:latin typeface="Times New Roman" charset="0"/>
                    <a:ea typeface="宋体" charset="-122"/>
                  </a:rPr>
                  <a:t>SuperNode</a:t>
                </a:r>
                <a:endParaRPr lang="en-US" altLang="zh-CN" sz="1200" dirty="0">
                  <a:solidFill>
                    <a:schemeClr val="bg1"/>
                  </a:solidFill>
                  <a:latin typeface="Times New Roman" charset="0"/>
                  <a:ea typeface="宋体" charset="-122"/>
                </a:endParaRPr>
              </a:p>
              <a:p>
                <a:pPr algn="ctr" eaLnBrk="1" hangingPunct="1">
                  <a:defRPr/>
                </a:pPr>
                <a:r>
                  <a:rPr lang="en-US" altLang="zh-CN" sz="1200" dirty="0">
                    <a:solidFill>
                      <a:schemeClr val="bg1"/>
                    </a:solidFill>
                    <a:latin typeface="Times New Roman" charset="0"/>
                    <a:ea typeface="宋体" charset="-122"/>
                  </a:rPr>
                  <a:t>C</a:t>
                </a:r>
              </a:p>
            </p:txBody>
          </p:sp>
          <p:sp>
            <p:nvSpPr>
              <p:cNvPr id="451646" name="Oval 62">
                <a:extLst>
                  <a:ext uri="{FF2B5EF4-FFF2-40B4-BE49-F238E27FC236}">
                    <a16:creationId xmlns:a16="http://schemas.microsoft.com/office/drawing/2014/main" id="{7FAACBD2-4904-804C-91B9-6D3CCA016AC7}"/>
                  </a:ext>
                </a:extLst>
              </p:cNvPr>
              <p:cNvSpPr>
                <a:spLocks noChangeArrowheads="1"/>
              </p:cNvSpPr>
              <p:nvPr/>
            </p:nvSpPr>
            <p:spPr bwMode="auto">
              <a:xfrm>
                <a:off x="4992" y="1488"/>
                <a:ext cx="554" cy="30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SuperNode</a:t>
                </a:r>
              </a:p>
              <a:p>
                <a:pPr algn="ctr" eaLnBrk="1" hangingPunct="1">
                  <a:defRPr/>
                </a:pPr>
                <a:r>
                  <a:rPr lang="en-US" altLang="zh-CN" sz="1200">
                    <a:solidFill>
                      <a:schemeClr val="bg1"/>
                    </a:solidFill>
                    <a:latin typeface="Times New Roman" charset="0"/>
                    <a:ea typeface="宋体" charset="-122"/>
                  </a:rPr>
                  <a:t>B</a:t>
                </a:r>
              </a:p>
            </p:txBody>
          </p:sp>
          <p:sp>
            <p:nvSpPr>
              <p:cNvPr id="451647" name="Rectangle 63">
                <a:extLst>
                  <a:ext uri="{FF2B5EF4-FFF2-40B4-BE49-F238E27FC236}">
                    <a16:creationId xmlns:a16="http://schemas.microsoft.com/office/drawing/2014/main" id="{F8326A5F-85C6-6945-9C64-7D14B7533815}"/>
                  </a:ext>
                </a:extLst>
              </p:cNvPr>
              <p:cNvSpPr>
                <a:spLocks noChangeArrowheads="1"/>
              </p:cNvSpPr>
              <p:nvPr/>
            </p:nvSpPr>
            <p:spPr bwMode="auto">
              <a:xfrm>
                <a:off x="4464" y="196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2</a:t>
                </a:r>
              </a:p>
            </p:txBody>
          </p:sp>
          <p:sp>
            <p:nvSpPr>
              <p:cNvPr id="451648" name="Rectangle 64">
                <a:extLst>
                  <a:ext uri="{FF2B5EF4-FFF2-40B4-BE49-F238E27FC236}">
                    <a16:creationId xmlns:a16="http://schemas.microsoft.com/office/drawing/2014/main" id="{A47C6BAC-4164-3840-A29C-FFF36FA3B37A}"/>
                  </a:ext>
                </a:extLst>
              </p:cNvPr>
              <p:cNvSpPr>
                <a:spLocks noChangeArrowheads="1"/>
              </p:cNvSpPr>
              <p:nvPr/>
            </p:nvSpPr>
            <p:spPr bwMode="auto">
              <a:xfrm>
                <a:off x="5184" y="196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3</a:t>
                </a:r>
              </a:p>
            </p:txBody>
          </p:sp>
          <p:sp>
            <p:nvSpPr>
              <p:cNvPr id="451649" name="Rectangle 65">
                <a:extLst>
                  <a:ext uri="{FF2B5EF4-FFF2-40B4-BE49-F238E27FC236}">
                    <a16:creationId xmlns:a16="http://schemas.microsoft.com/office/drawing/2014/main" id="{259CA31C-C2C5-1548-A326-F8338506046F}"/>
                  </a:ext>
                </a:extLst>
              </p:cNvPr>
              <p:cNvSpPr>
                <a:spLocks noChangeArrowheads="1"/>
              </p:cNvSpPr>
              <p:nvPr/>
            </p:nvSpPr>
            <p:spPr bwMode="auto">
              <a:xfrm>
                <a:off x="3744" y="244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4</a:t>
                </a:r>
              </a:p>
            </p:txBody>
          </p:sp>
          <p:sp>
            <p:nvSpPr>
              <p:cNvPr id="451650" name="Rectangle 66">
                <a:extLst>
                  <a:ext uri="{FF2B5EF4-FFF2-40B4-BE49-F238E27FC236}">
                    <a16:creationId xmlns:a16="http://schemas.microsoft.com/office/drawing/2014/main" id="{953DF016-D75D-854F-8A20-492503BD076A}"/>
                  </a:ext>
                </a:extLst>
              </p:cNvPr>
              <p:cNvSpPr>
                <a:spLocks noChangeArrowheads="1"/>
              </p:cNvSpPr>
              <p:nvPr/>
            </p:nvSpPr>
            <p:spPr bwMode="auto">
              <a:xfrm>
                <a:off x="4464" y="244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5</a:t>
                </a:r>
              </a:p>
            </p:txBody>
          </p:sp>
          <p:sp>
            <p:nvSpPr>
              <p:cNvPr id="451651" name="Rectangle 67">
                <a:extLst>
                  <a:ext uri="{FF2B5EF4-FFF2-40B4-BE49-F238E27FC236}">
                    <a16:creationId xmlns:a16="http://schemas.microsoft.com/office/drawing/2014/main" id="{8AE099F8-E9CA-1643-A545-87C1155FF9E1}"/>
                  </a:ext>
                </a:extLst>
              </p:cNvPr>
              <p:cNvSpPr>
                <a:spLocks noChangeArrowheads="1"/>
              </p:cNvSpPr>
              <p:nvPr/>
            </p:nvSpPr>
            <p:spPr bwMode="auto">
              <a:xfrm>
                <a:off x="5184" y="2448"/>
                <a:ext cx="458" cy="2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altLang="zh-CN" sz="1200">
                    <a:solidFill>
                      <a:schemeClr val="bg1"/>
                    </a:solidFill>
                    <a:latin typeface="Times New Roman" charset="0"/>
                    <a:ea typeface="宋体" charset="-122"/>
                  </a:rPr>
                  <a:t>Peer 6</a:t>
                </a:r>
              </a:p>
            </p:txBody>
          </p:sp>
          <p:sp>
            <p:nvSpPr>
              <p:cNvPr id="451652" name="Line 68">
                <a:extLst>
                  <a:ext uri="{FF2B5EF4-FFF2-40B4-BE49-F238E27FC236}">
                    <a16:creationId xmlns:a16="http://schemas.microsoft.com/office/drawing/2014/main" id="{2D6749B3-5586-2E47-984C-0C41EF1667AE}"/>
                  </a:ext>
                </a:extLst>
              </p:cNvPr>
              <p:cNvSpPr>
                <a:spLocks noChangeShapeType="1"/>
              </p:cNvSpPr>
              <p:nvPr/>
            </p:nvSpPr>
            <p:spPr bwMode="auto">
              <a:xfrm flipH="1">
                <a:off x="4368" y="1440"/>
                <a:ext cx="144" cy="9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3" name="Line 69">
                <a:extLst>
                  <a:ext uri="{FF2B5EF4-FFF2-40B4-BE49-F238E27FC236}">
                    <a16:creationId xmlns:a16="http://schemas.microsoft.com/office/drawing/2014/main" id="{3DA48F29-0F95-F14C-A86C-31C7466BB485}"/>
                  </a:ext>
                </a:extLst>
              </p:cNvPr>
              <p:cNvSpPr>
                <a:spLocks noChangeShapeType="1"/>
              </p:cNvSpPr>
              <p:nvPr/>
            </p:nvSpPr>
            <p:spPr bwMode="auto">
              <a:xfrm>
                <a:off x="4464" y="1632"/>
                <a:ext cx="52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4" name="Line 70">
                <a:extLst>
                  <a:ext uri="{FF2B5EF4-FFF2-40B4-BE49-F238E27FC236}">
                    <a16:creationId xmlns:a16="http://schemas.microsoft.com/office/drawing/2014/main" id="{F3E47422-49A3-254B-B972-F89421BC1092}"/>
                  </a:ext>
                </a:extLst>
              </p:cNvPr>
              <p:cNvSpPr>
                <a:spLocks noChangeShapeType="1"/>
              </p:cNvSpPr>
              <p:nvPr/>
            </p:nvSpPr>
            <p:spPr bwMode="auto">
              <a:xfrm>
                <a:off x="4992" y="1392"/>
                <a:ext cx="144" cy="9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5" name="Line 71">
                <a:extLst>
                  <a:ext uri="{FF2B5EF4-FFF2-40B4-BE49-F238E27FC236}">
                    <a16:creationId xmlns:a16="http://schemas.microsoft.com/office/drawing/2014/main" id="{CD7A30C3-9F56-1840-9D5F-FF0A33BA6361}"/>
                  </a:ext>
                </a:extLst>
              </p:cNvPr>
              <p:cNvSpPr>
                <a:spLocks noChangeShapeType="1"/>
              </p:cNvSpPr>
              <p:nvPr/>
            </p:nvSpPr>
            <p:spPr bwMode="auto">
              <a:xfrm flipH="1">
                <a:off x="4032" y="177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6" name="Line 72">
                <a:extLst>
                  <a:ext uri="{FF2B5EF4-FFF2-40B4-BE49-F238E27FC236}">
                    <a16:creationId xmlns:a16="http://schemas.microsoft.com/office/drawing/2014/main" id="{4B22ACB4-A595-E04C-B51D-114CEC57A5FE}"/>
                  </a:ext>
                </a:extLst>
              </p:cNvPr>
              <p:cNvSpPr>
                <a:spLocks noChangeShapeType="1"/>
              </p:cNvSpPr>
              <p:nvPr/>
            </p:nvSpPr>
            <p:spPr bwMode="auto">
              <a:xfrm>
                <a:off x="4320" y="1776"/>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7" name="Line 73">
                <a:extLst>
                  <a:ext uri="{FF2B5EF4-FFF2-40B4-BE49-F238E27FC236}">
                    <a16:creationId xmlns:a16="http://schemas.microsoft.com/office/drawing/2014/main" id="{31496A33-29CB-AC4B-9B7F-CAF801A92BC0}"/>
                  </a:ext>
                </a:extLst>
              </p:cNvPr>
              <p:cNvSpPr>
                <a:spLocks noChangeShapeType="1"/>
              </p:cNvSpPr>
              <p:nvPr/>
            </p:nvSpPr>
            <p:spPr bwMode="auto">
              <a:xfrm flipH="1">
                <a:off x="4896" y="1776"/>
                <a:ext cx="240"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8" name="Line 74">
                <a:extLst>
                  <a:ext uri="{FF2B5EF4-FFF2-40B4-BE49-F238E27FC236}">
                    <a16:creationId xmlns:a16="http://schemas.microsoft.com/office/drawing/2014/main" id="{1D70AF61-CCAA-FB40-9B9F-88A5EEF4E544}"/>
                  </a:ext>
                </a:extLst>
              </p:cNvPr>
              <p:cNvSpPr>
                <a:spLocks noChangeShapeType="1"/>
              </p:cNvSpPr>
              <p:nvPr/>
            </p:nvSpPr>
            <p:spPr bwMode="auto">
              <a:xfrm flipH="1">
                <a:off x="4128" y="1488"/>
                <a:ext cx="57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59" name="Line 75">
                <a:extLst>
                  <a:ext uri="{FF2B5EF4-FFF2-40B4-BE49-F238E27FC236}">
                    <a16:creationId xmlns:a16="http://schemas.microsoft.com/office/drawing/2014/main" id="{7AEC52F1-E145-1740-9349-07E1F3230074}"/>
                  </a:ext>
                </a:extLst>
              </p:cNvPr>
              <p:cNvSpPr>
                <a:spLocks noChangeShapeType="1"/>
              </p:cNvSpPr>
              <p:nvPr/>
            </p:nvSpPr>
            <p:spPr bwMode="auto">
              <a:xfrm>
                <a:off x="4752" y="1488"/>
                <a:ext cx="432"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sp>
            <p:nvSpPr>
              <p:cNvPr id="451660" name="Line 76">
                <a:extLst>
                  <a:ext uri="{FF2B5EF4-FFF2-40B4-BE49-F238E27FC236}">
                    <a16:creationId xmlns:a16="http://schemas.microsoft.com/office/drawing/2014/main" id="{59F1D245-7557-8541-9303-EB345C8536D5}"/>
                  </a:ext>
                </a:extLst>
              </p:cNvPr>
              <p:cNvSpPr>
                <a:spLocks noChangeShapeType="1"/>
              </p:cNvSpPr>
              <p:nvPr/>
            </p:nvSpPr>
            <p:spPr bwMode="auto">
              <a:xfrm>
                <a:off x="4416" y="1728"/>
                <a:ext cx="76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latin typeface="Tahoma" charset="0"/>
                  <a:ea typeface="宋体" charset="-122"/>
                </a:endParaRPr>
              </a:p>
            </p:txBody>
          </p:sp>
        </p:grpSp>
        <p:sp>
          <p:nvSpPr>
            <p:cNvPr id="451662" name="Rectangle 78">
              <a:extLst>
                <a:ext uri="{FF2B5EF4-FFF2-40B4-BE49-F238E27FC236}">
                  <a16:creationId xmlns:a16="http://schemas.microsoft.com/office/drawing/2014/main" id="{1A9A342E-E350-A84D-BE66-E74698376A9A}"/>
                </a:ext>
              </a:extLst>
            </p:cNvPr>
            <p:cNvSpPr>
              <a:spLocks noChangeArrowheads="1"/>
            </p:cNvSpPr>
            <p:nvPr/>
          </p:nvSpPr>
          <p:spPr bwMode="auto">
            <a:xfrm>
              <a:off x="3696" y="2965"/>
              <a:ext cx="1590"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sz="2400" dirty="0">
                  <a:effectLst>
                    <a:outerShdw blurRad="38100" dist="38100" dir="2700000" algn="tl">
                      <a:srgbClr val="C0C0C0"/>
                    </a:outerShdw>
                  </a:effectLst>
                  <a:latin typeface="+mn-lt"/>
                  <a:ea typeface="SimHei" panose="02010609060101010101" pitchFamily="49" charset="-122"/>
                </a:rPr>
                <a:t>结构化</a:t>
              </a:r>
              <a:r>
                <a:rPr lang="en-US" altLang="zh-CN" sz="2400" dirty="0">
                  <a:effectLst>
                    <a:outerShdw blurRad="38100" dist="38100" dir="2700000" algn="tl">
                      <a:srgbClr val="C0C0C0"/>
                    </a:outerShdw>
                  </a:effectLst>
                  <a:latin typeface="+mn-lt"/>
                  <a:ea typeface="SimHei" panose="02010609060101010101" pitchFamily="49" charset="-122"/>
                </a:rPr>
                <a:t>P2P</a:t>
              </a:r>
            </a:p>
            <a:p>
              <a:pPr eaLnBrk="1" hangingPunct="1">
                <a:buFontTx/>
                <a:buChar char="•"/>
                <a:defRPr/>
              </a:pPr>
              <a:r>
                <a:rPr lang="en-US" altLang="zh-CN" sz="2400" dirty="0" err="1">
                  <a:effectLst>
                    <a:outerShdw blurRad="38100" dist="38100" dir="2700000" algn="tl">
                      <a:srgbClr val="C0C0C0"/>
                    </a:outerShdw>
                  </a:effectLst>
                  <a:latin typeface="+mn-lt"/>
                  <a:ea typeface="SimHei" panose="02010609060101010101" pitchFamily="49" charset="-122"/>
                </a:rPr>
                <a:t>KazaA</a:t>
              </a:r>
              <a:r>
                <a:rPr lang="en-US" altLang="zh-CN" sz="2400" dirty="0">
                  <a:effectLst>
                    <a:outerShdw blurRad="38100" dist="38100" dir="2700000" algn="tl">
                      <a:srgbClr val="C0C0C0"/>
                    </a:outerShdw>
                  </a:effectLst>
                  <a:latin typeface="+mn-lt"/>
                  <a:ea typeface="SimHei" panose="02010609060101010101" pitchFamily="49" charset="-122"/>
                </a:rPr>
                <a:t>, Morpheus</a:t>
              </a: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结构清晰</a:t>
              </a:r>
              <a:endParaRPr lang="en-US" altLang="zh-CN" sz="2400" dirty="0">
                <a:effectLst>
                  <a:outerShdw blurRad="38100" dist="38100" dir="2700000" algn="tl">
                    <a:srgbClr val="C0C0C0"/>
                  </a:outerShdw>
                </a:effectLst>
                <a:latin typeface="+mn-lt"/>
                <a:ea typeface="SimHei" panose="02010609060101010101" pitchFamily="49" charset="-122"/>
              </a:endParaRPr>
            </a:p>
            <a:p>
              <a:pPr eaLnBrk="1" hangingPunct="1">
                <a:buFontTx/>
                <a:buChar char="•"/>
                <a:defRPr/>
              </a:pPr>
              <a:r>
                <a:rPr lang="zh-CN" altLang="en-US" sz="2400" dirty="0">
                  <a:effectLst>
                    <a:outerShdw blurRad="38100" dist="38100" dir="2700000" algn="tl">
                      <a:srgbClr val="C0C0C0"/>
                    </a:outerShdw>
                  </a:effectLst>
                  <a:latin typeface="+mn-lt"/>
                  <a:ea typeface="SimHei" panose="02010609060101010101" pitchFamily="49" charset="-122"/>
                </a:rPr>
                <a:t>扩展性好</a:t>
              </a:r>
              <a:endParaRPr lang="en-US" altLang="zh-CN" sz="2400" dirty="0">
                <a:effectLst>
                  <a:outerShdw blurRad="38100" dist="38100" dir="2700000" algn="tl">
                    <a:srgbClr val="C0C0C0"/>
                  </a:outerShdw>
                </a:effectLst>
                <a:latin typeface="+mn-lt"/>
                <a:ea typeface="SimHei" panose="02010609060101010101" pitchFamily="49" charset="-122"/>
              </a:endParaRP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2E8F455-A573-E348-93FA-A04E824E6DA5}"/>
              </a:ext>
            </a:extLst>
          </p:cNvPr>
          <p:cNvSpPr>
            <a:spLocks noGrp="1" noChangeArrowheads="1"/>
          </p:cNvSpPr>
          <p:nvPr>
            <p:ph type="title"/>
          </p:nvPr>
        </p:nvSpPr>
        <p:spPr/>
        <p:txBody>
          <a:bodyPr/>
          <a:lstStyle/>
          <a:p>
            <a:pPr algn="ctr" eaLnBrk="1" hangingPunct="1"/>
            <a:r>
              <a:rPr lang="zh-CN" altLang="en-US" sz="4800" dirty="0">
                <a:solidFill>
                  <a:srgbClr val="3E2BFF"/>
                </a:solidFill>
              </a:rPr>
              <a:t>第一代</a:t>
            </a:r>
            <a:r>
              <a:rPr lang="en-US" altLang="zh-CN" sz="4800" dirty="0">
                <a:solidFill>
                  <a:srgbClr val="3E2BFF"/>
                </a:solidFill>
              </a:rPr>
              <a:t>P2P</a:t>
            </a:r>
            <a:r>
              <a:rPr lang="zh-CN" altLang="en-US" sz="4800" dirty="0">
                <a:solidFill>
                  <a:srgbClr val="3E2BFF"/>
                </a:solidFill>
              </a:rPr>
              <a:t>网络：混合式</a:t>
            </a:r>
            <a:r>
              <a:rPr lang="en-US" altLang="zh-CN" sz="4800" dirty="0">
                <a:solidFill>
                  <a:srgbClr val="3E2BFF"/>
                </a:solidFill>
              </a:rPr>
              <a:t>P2P</a:t>
            </a:r>
            <a:r>
              <a:rPr lang="zh-CN" altLang="en-US" sz="4800" dirty="0">
                <a:solidFill>
                  <a:srgbClr val="3E2BFF"/>
                </a:solidFill>
              </a:rPr>
              <a:t>体系</a:t>
            </a:r>
            <a:endParaRPr lang="en-US" altLang="zh-CN" sz="4800" dirty="0">
              <a:solidFill>
                <a:srgbClr val="3E2BFF"/>
              </a:solidFill>
            </a:endParaRPr>
          </a:p>
        </p:txBody>
      </p:sp>
      <p:sp>
        <p:nvSpPr>
          <p:cNvPr id="36866" name="Rectangle 3">
            <a:extLst>
              <a:ext uri="{FF2B5EF4-FFF2-40B4-BE49-F238E27FC236}">
                <a16:creationId xmlns:a16="http://schemas.microsoft.com/office/drawing/2014/main" id="{342A7B79-03DB-ED40-9C42-DB54039D14A8}"/>
              </a:ext>
            </a:extLst>
          </p:cNvPr>
          <p:cNvSpPr>
            <a:spLocks noGrp="1" noChangeArrowheads="1"/>
          </p:cNvSpPr>
          <p:nvPr>
            <p:ph idx="1"/>
          </p:nvPr>
        </p:nvSpPr>
        <p:spPr>
          <a:xfrm>
            <a:off x="234176" y="1166018"/>
            <a:ext cx="8229600" cy="1320007"/>
          </a:xfrm>
        </p:spPr>
        <p:txBody>
          <a:bodyPr/>
          <a:lstStyle/>
          <a:p>
            <a:pPr eaLnBrk="1" hangingPunct="1"/>
            <a:r>
              <a:rPr lang="en-US" altLang="zh-CN" sz="3200" dirty="0">
                <a:solidFill>
                  <a:srgbClr val="FF0000"/>
                </a:solidFill>
              </a:rPr>
              <a:t>Napster</a:t>
            </a:r>
          </a:p>
          <a:p>
            <a:pPr eaLnBrk="1" hangingPunct="1"/>
            <a:r>
              <a:rPr lang="en-US" altLang="zh-CN" sz="3200" dirty="0"/>
              <a:t>BitTorrent</a:t>
            </a:r>
          </a:p>
        </p:txBody>
      </p:sp>
      <p:sp>
        <p:nvSpPr>
          <p:cNvPr id="36867" name="矩形 5">
            <a:extLst>
              <a:ext uri="{FF2B5EF4-FFF2-40B4-BE49-F238E27FC236}">
                <a16:creationId xmlns:a16="http://schemas.microsoft.com/office/drawing/2014/main" id="{CAE6C61C-A877-8544-9D56-CFC1A0AE9131}"/>
              </a:ext>
            </a:extLst>
          </p:cNvPr>
          <p:cNvSpPr>
            <a:spLocks noChangeArrowheads="1"/>
          </p:cNvSpPr>
          <p:nvPr/>
        </p:nvSpPr>
        <p:spPr bwMode="auto">
          <a:xfrm>
            <a:off x="389731" y="3218521"/>
            <a:ext cx="83645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lvl="1" eaLnBrk="1" hangingPunct="1">
              <a:spcBef>
                <a:spcPct val="0"/>
              </a:spcBef>
              <a:buFont typeface="Wingdings" pitchFamily="2" charset="2"/>
              <a:buNone/>
            </a:pPr>
            <a:r>
              <a:rPr lang="zh-CN" altLang="en-US" sz="3200" dirty="0">
                <a:solidFill>
                  <a:srgbClr val="FF0000"/>
                </a:solidFill>
                <a:latin typeface="+mn-lt"/>
                <a:ea typeface="SimHei" panose="02010609060101010101" pitchFamily="49" charset="-122"/>
              </a:rPr>
              <a:t>混合</a:t>
            </a:r>
            <a:r>
              <a:rPr lang="zh-CN" altLang="en-US" sz="3200" dirty="0">
                <a:latin typeface="+mn-lt"/>
                <a:ea typeface="SimHei" panose="02010609060101010101" pitchFamily="49" charset="-122"/>
              </a:rPr>
              <a:t>，指覆盖网兼具</a:t>
            </a:r>
            <a:r>
              <a:rPr lang="en-US" altLang="zh-CN" sz="3200" dirty="0">
                <a:latin typeface="+mn-lt"/>
                <a:ea typeface="SimHei" panose="02010609060101010101" pitchFamily="49" charset="-122"/>
              </a:rPr>
              <a:t>C/S</a:t>
            </a:r>
            <a:r>
              <a:rPr lang="zh-CN" altLang="en-US" sz="3200" dirty="0">
                <a:latin typeface="+mn-lt"/>
                <a:ea typeface="SimHei" panose="02010609060101010101" pitchFamily="49" charset="-122"/>
              </a:rPr>
              <a:t>结构和</a:t>
            </a:r>
            <a:r>
              <a:rPr lang="en-US" altLang="zh-CN" sz="3200" dirty="0">
                <a:latin typeface="+mn-lt"/>
                <a:ea typeface="SimHei" panose="02010609060101010101" pitchFamily="49" charset="-122"/>
              </a:rPr>
              <a:t>P2P</a:t>
            </a:r>
            <a:r>
              <a:rPr lang="zh-CN" altLang="en-US" sz="3200" dirty="0">
                <a:latin typeface="+mn-lt"/>
                <a:ea typeface="SimHei" panose="02010609060101010101" pitchFamily="49" charset="-122"/>
              </a:rPr>
              <a:t>结构特征</a:t>
            </a:r>
          </a:p>
        </p:txBody>
      </p:sp>
    </p:spTree>
  </p:cSld>
  <p:clrMapOvr>
    <a:masterClrMapping/>
  </p:clrMapOvr>
  <p:transition spd="slow"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B2BD58-4FA0-AE41-937A-C7E7CB76CC15}"/>
              </a:ext>
            </a:extLst>
          </p:cNvPr>
          <p:cNvSpPr>
            <a:spLocks noGrp="1" noChangeArrowheads="1"/>
          </p:cNvSpPr>
          <p:nvPr>
            <p:ph type="title"/>
          </p:nvPr>
        </p:nvSpPr>
        <p:spPr/>
        <p:txBody>
          <a:bodyPr/>
          <a:lstStyle/>
          <a:p>
            <a:pPr algn="ctr" eaLnBrk="1" hangingPunct="1"/>
            <a:r>
              <a:rPr lang="en-US" altLang="zh-CN" sz="4800">
                <a:solidFill>
                  <a:srgbClr val="3E2BFF"/>
                </a:solidFill>
              </a:rPr>
              <a:t>Napster</a:t>
            </a:r>
            <a:r>
              <a:rPr lang="zh-CN" altLang="en-US" sz="4800">
                <a:solidFill>
                  <a:srgbClr val="3E2BFF"/>
                </a:solidFill>
              </a:rPr>
              <a:t>网络的工作原理</a:t>
            </a:r>
          </a:p>
        </p:txBody>
      </p:sp>
      <p:sp>
        <p:nvSpPr>
          <p:cNvPr id="38914" name="Rectangle 10">
            <a:extLst>
              <a:ext uri="{FF2B5EF4-FFF2-40B4-BE49-F238E27FC236}">
                <a16:creationId xmlns:a16="http://schemas.microsoft.com/office/drawing/2014/main" id="{FF7CEAE3-18A1-BF46-A0A0-04CD7A38CE6D}"/>
              </a:ext>
            </a:extLst>
          </p:cNvPr>
          <p:cNvSpPr>
            <a:spLocks noGrp="1" noChangeArrowheads="1"/>
          </p:cNvSpPr>
          <p:nvPr>
            <p:ph idx="1"/>
          </p:nvPr>
        </p:nvSpPr>
        <p:spPr>
          <a:xfrm>
            <a:off x="78059" y="1199357"/>
            <a:ext cx="9065941" cy="2428082"/>
          </a:xfrm>
        </p:spPr>
        <p:txBody>
          <a:bodyPr/>
          <a:lstStyle/>
          <a:p>
            <a:pPr eaLnBrk="1" hangingPunct="1"/>
            <a:r>
              <a:rPr lang="zh-CN" altLang="en-US" sz="2800" dirty="0"/>
              <a:t>服务器（</a:t>
            </a:r>
            <a:r>
              <a:rPr lang="en-US" altLang="zh-CN" sz="2800" dirty="0"/>
              <a:t>C/S</a:t>
            </a:r>
            <a:r>
              <a:rPr lang="zh-CN" altLang="en-US" sz="2800" dirty="0"/>
              <a:t>）</a:t>
            </a:r>
          </a:p>
          <a:p>
            <a:pPr lvl="1" eaLnBrk="1" hangingPunct="1"/>
            <a:r>
              <a:rPr lang="zh-CN" altLang="en-US" sz="2400" dirty="0"/>
              <a:t>维护所有</a:t>
            </a:r>
            <a:r>
              <a:rPr lang="en-US" altLang="zh-CN" sz="2400" dirty="0"/>
              <a:t>Napster</a:t>
            </a:r>
            <a:r>
              <a:rPr lang="zh-CN" altLang="en-US" sz="2400" dirty="0"/>
              <a:t>用户的共享文件索引</a:t>
            </a:r>
          </a:p>
          <a:p>
            <a:pPr lvl="1" eaLnBrk="1" hangingPunct="1"/>
            <a:r>
              <a:rPr lang="zh-CN" altLang="en-US" sz="2400" dirty="0"/>
              <a:t>监控系统中每个用户的状态（连接带宽、连接时间、在线状态）</a:t>
            </a:r>
            <a:endParaRPr lang="en-US" altLang="zh-CN" sz="2400" dirty="0"/>
          </a:p>
          <a:p>
            <a:pPr eaLnBrk="1" hangingPunct="1"/>
            <a:r>
              <a:rPr lang="zh-CN" altLang="en-US" sz="2800" dirty="0"/>
              <a:t>节点（</a:t>
            </a:r>
            <a:r>
              <a:rPr lang="en-US" altLang="zh-CN" sz="2800" dirty="0"/>
              <a:t>P2P</a:t>
            </a:r>
            <a:r>
              <a:rPr lang="zh-CN" altLang="en-US" sz="2800" dirty="0"/>
              <a:t>）</a:t>
            </a:r>
            <a:endParaRPr lang="en-US" altLang="zh-CN" sz="2800" dirty="0"/>
          </a:p>
          <a:p>
            <a:pPr lvl="1" eaLnBrk="1" hangingPunct="1"/>
            <a:r>
              <a:rPr lang="zh-CN" altLang="en-US" sz="2400" dirty="0"/>
              <a:t>可以相互连接，互相提供数据服务</a:t>
            </a:r>
            <a:endParaRPr lang="en-US" altLang="zh-CN" sz="2400" dirty="0"/>
          </a:p>
        </p:txBody>
      </p:sp>
      <p:pic>
        <p:nvPicPr>
          <p:cNvPr id="38915" name="Picture 5">
            <a:extLst>
              <a:ext uri="{FF2B5EF4-FFF2-40B4-BE49-F238E27FC236}">
                <a16:creationId xmlns:a16="http://schemas.microsoft.com/office/drawing/2014/main" id="{A0981576-B1A1-9C4E-9642-800714B6A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82" y="3521105"/>
            <a:ext cx="3880623" cy="3247143"/>
          </a:xfrm>
          <a:prstGeom prst="rect">
            <a:avLst/>
          </a:prstGeom>
          <a:solidFill>
            <a:schemeClr val="bg1"/>
          </a:solidFill>
          <a:ln>
            <a:noFill/>
          </a:ln>
        </p:spPr>
      </p:pic>
      <p:pic>
        <p:nvPicPr>
          <p:cNvPr id="38916" name="Picture 4">
            <a:extLst>
              <a:ext uri="{FF2B5EF4-FFF2-40B4-BE49-F238E27FC236}">
                <a16:creationId xmlns:a16="http://schemas.microsoft.com/office/drawing/2014/main" id="{0C2F8033-49D4-654D-BF99-D41DF52520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631" b="27678"/>
          <a:stretch/>
        </p:blipFill>
        <p:spPr bwMode="auto">
          <a:xfrm>
            <a:off x="4627369" y="4884234"/>
            <a:ext cx="3323838" cy="1773044"/>
          </a:xfrm>
          <a:prstGeom prst="rect">
            <a:avLst/>
          </a:prstGeom>
          <a:solidFill>
            <a:schemeClr val="bg1"/>
          </a:solidFill>
          <a:ln>
            <a:noFill/>
          </a:ln>
        </p:spPr>
      </p:pic>
      <p:sp>
        <p:nvSpPr>
          <p:cNvPr id="190470" name="Rectangle 6">
            <a:extLst>
              <a:ext uri="{FF2B5EF4-FFF2-40B4-BE49-F238E27FC236}">
                <a16:creationId xmlns:a16="http://schemas.microsoft.com/office/drawing/2014/main" id="{2455393A-B0F6-DC49-AE17-2F4A7C18FE1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spAutoFit/>
          </a:bodyPr>
          <a:lstStyle/>
          <a:p>
            <a:pPr eaLnBrk="1" hangingPunct="1">
              <a:defRPr/>
            </a:pPr>
            <a:endParaRPr lang="zh-CN" altLang="en-US">
              <a:latin typeface="Tahoma" charset="0"/>
              <a:ea typeface="宋体" charset="-122"/>
            </a:endParaRPr>
          </a:p>
        </p:txBody>
      </p:sp>
      <p:sp>
        <p:nvSpPr>
          <p:cNvPr id="190471" name="Rectangle 7">
            <a:extLst>
              <a:ext uri="{FF2B5EF4-FFF2-40B4-BE49-F238E27FC236}">
                <a16:creationId xmlns:a16="http://schemas.microsoft.com/office/drawing/2014/main" id="{69855077-01BF-D844-BFB2-8686E55980AF}"/>
              </a:ext>
            </a:extLst>
          </p:cNvPr>
          <p:cNvSpPr>
            <a:spLocks noChangeArrowheads="1"/>
          </p:cNvSpPr>
          <p:nvPr/>
        </p:nvSpPr>
        <p:spPr bwMode="auto">
          <a:xfrm>
            <a:off x="4460875" y="1562100"/>
            <a:ext cx="222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r>
              <a:rPr lang="zh-CN" altLang="en-US" sz="1200">
                <a:latin typeface="Times New Roman" charset="0"/>
                <a:ea typeface="宋体" charset="-122"/>
                <a:cs typeface="Times New Roman" charset="0"/>
              </a:rPr>
              <a:t> </a:t>
            </a:r>
            <a:endParaRPr lang="zh-CN" altLang="en-US" sz="2400">
              <a:latin typeface="Times New Roman" charset="0"/>
              <a:ea typeface="宋体" charset="-122"/>
              <a:cs typeface="Times New Roman" charset="0"/>
            </a:endParaRPr>
          </a:p>
        </p:txBody>
      </p:sp>
      <p:sp>
        <p:nvSpPr>
          <p:cNvPr id="190472" name="Rectangle 8">
            <a:extLst>
              <a:ext uri="{FF2B5EF4-FFF2-40B4-BE49-F238E27FC236}">
                <a16:creationId xmlns:a16="http://schemas.microsoft.com/office/drawing/2014/main" id="{CF1D0C47-232B-8E4A-B2FA-E2596745E922}"/>
              </a:ext>
            </a:extLst>
          </p:cNvPr>
          <p:cNvSpPr>
            <a:spLocks noChangeArrowheads="1"/>
          </p:cNvSpPr>
          <p:nvPr/>
        </p:nvSpPr>
        <p:spPr bwMode="auto">
          <a:xfrm>
            <a:off x="0" y="3332163"/>
            <a:ext cx="22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r>
              <a:rPr lang="zh-CN" altLang="en-US" sz="1100">
                <a:latin typeface="Tahoma" charset="0"/>
                <a:ea typeface="宋体" charset="-122"/>
              </a:rPr>
              <a:t> </a:t>
            </a:r>
            <a:endParaRPr lang="zh-CN" altLang="en-US" sz="2400">
              <a:latin typeface="Times New Roman" charset="0"/>
              <a:ea typeface="宋体"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A533060F-F406-8B45-ADC9-039919EB884C}"/>
              </a:ext>
            </a:extLst>
          </p:cNvPr>
          <p:cNvSpPr>
            <a:spLocks noGrp="1" noChangeArrowheads="1"/>
          </p:cNvSpPr>
          <p:nvPr>
            <p:ph type="title"/>
          </p:nvPr>
        </p:nvSpPr>
        <p:spPr/>
        <p:txBody>
          <a:bodyPr/>
          <a:lstStyle/>
          <a:p>
            <a:pPr algn="ctr" eaLnBrk="1" hangingPunct="1"/>
            <a:r>
              <a:rPr lang="en-US" altLang="zh-CN" sz="4800">
                <a:solidFill>
                  <a:srgbClr val="3E2BFF"/>
                </a:solidFill>
              </a:rPr>
              <a:t>Napster</a:t>
            </a:r>
            <a:r>
              <a:rPr lang="zh-CN" altLang="en-US" sz="4800">
                <a:solidFill>
                  <a:srgbClr val="3E2BFF"/>
                </a:solidFill>
              </a:rPr>
              <a:t>的缺陷</a:t>
            </a:r>
          </a:p>
        </p:txBody>
      </p:sp>
      <p:sp>
        <p:nvSpPr>
          <p:cNvPr id="45058" name="Rectangle 3">
            <a:extLst>
              <a:ext uri="{FF2B5EF4-FFF2-40B4-BE49-F238E27FC236}">
                <a16:creationId xmlns:a16="http://schemas.microsoft.com/office/drawing/2014/main" id="{425E0D84-FE6B-AB4E-A7B3-3E36336D746D}"/>
              </a:ext>
            </a:extLst>
          </p:cNvPr>
          <p:cNvSpPr>
            <a:spLocks noGrp="1" noChangeArrowheads="1"/>
          </p:cNvSpPr>
          <p:nvPr>
            <p:ph idx="1"/>
          </p:nvPr>
        </p:nvSpPr>
        <p:spPr>
          <a:xfrm>
            <a:off x="133814" y="1166018"/>
            <a:ext cx="8898674" cy="4525963"/>
          </a:xfrm>
        </p:spPr>
        <p:txBody>
          <a:bodyPr/>
          <a:lstStyle/>
          <a:p>
            <a:pPr eaLnBrk="1" hangingPunct="1"/>
            <a:r>
              <a:rPr lang="en-US" altLang="zh-CN" sz="3200"/>
              <a:t>C/S</a:t>
            </a:r>
            <a:r>
              <a:rPr lang="zh-CN" altLang="en-US" sz="3200"/>
              <a:t>的残余：文件交换使用</a:t>
            </a:r>
            <a:r>
              <a:rPr lang="en-US" altLang="zh-CN" sz="3200"/>
              <a:t>P2P</a:t>
            </a:r>
            <a:r>
              <a:rPr lang="zh-CN" altLang="en-US" sz="3200"/>
              <a:t>，但文件查询、系统维护靠</a:t>
            </a:r>
            <a:r>
              <a:rPr lang="en-US" altLang="zh-CN" sz="3200"/>
              <a:t>server</a:t>
            </a:r>
            <a:r>
              <a:rPr lang="zh-CN" altLang="en-US" sz="3200"/>
              <a:t>，带来系统瓶颈、服务器单点失效、可扩展性低等问题</a:t>
            </a:r>
          </a:p>
          <a:p>
            <a:pPr eaLnBrk="1" hangingPunct="1"/>
            <a:r>
              <a:rPr lang="zh-CN" altLang="en-US" sz="3200"/>
              <a:t>组织管理过于松散，仅赋予用户平等的功能，无义务要求、能力区分</a:t>
            </a:r>
          </a:p>
        </p:txBody>
      </p:sp>
    </p:spTree>
  </p:cSld>
  <p:clrMapOvr>
    <a:masterClrMapping/>
  </p:clrMapOvr>
  <p:transition spd="slow"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CB54EAF6-3FAC-8441-805C-89EDFF5E24A0}"/>
              </a:ext>
            </a:extLst>
          </p:cNvPr>
          <p:cNvSpPr>
            <a:spLocks noGrp="1" noChangeArrowheads="1"/>
          </p:cNvSpPr>
          <p:nvPr>
            <p:ph type="title"/>
          </p:nvPr>
        </p:nvSpPr>
        <p:spPr/>
        <p:txBody>
          <a:bodyPr/>
          <a:lstStyle/>
          <a:p>
            <a:pPr algn="ctr" eaLnBrk="1" hangingPunct="1"/>
            <a:r>
              <a:rPr lang="zh-CN" altLang="en-US" sz="4800">
                <a:solidFill>
                  <a:srgbClr val="3E2BFF"/>
                </a:solidFill>
              </a:rPr>
              <a:t>第一代</a:t>
            </a:r>
            <a:r>
              <a:rPr lang="en-US" altLang="zh-CN" sz="4800">
                <a:solidFill>
                  <a:srgbClr val="3E2BFF"/>
                </a:solidFill>
              </a:rPr>
              <a:t>P2P</a:t>
            </a:r>
            <a:r>
              <a:rPr lang="zh-CN" altLang="en-US" sz="4800">
                <a:solidFill>
                  <a:srgbClr val="3E2BFF"/>
                </a:solidFill>
              </a:rPr>
              <a:t>网络的特点</a:t>
            </a:r>
          </a:p>
        </p:txBody>
      </p:sp>
      <p:sp>
        <p:nvSpPr>
          <p:cNvPr id="47106" name="Rectangle 3">
            <a:extLst>
              <a:ext uri="{FF2B5EF4-FFF2-40B4-BE49-F238E27FC236}">
                <a16:creationId xmlns:a16="http://schemas.microsoft.com/office/drawing/2014/main" id="{309205A2-1868-6249-A1F8-B5CB3A07295F}"/>
              </a:ext>
            </a:extLst>
          </p:cNvPr>
          <p:cNvSpPr>
            <a:spLocks noGrp="1" noChangeArrowheads="1"/>
          </p:cNvSpPr>
          <p:nvPr>
            <p:ph idx="1"/>
          </p:nvPr>
        </p:nvSpPr>
        <p:spPr>
          <a:xfrm>
            <a:off x="156118" y="1166018"/>
            <a:ext cx="8842916" cy="5368597"/>
          </a:xfrm>
        </p:spPr>
        <p:txBody>
          <a:bodyPr/>
          <a:lstStyle/>
          <a:p>
            <a:pPr eaLnBrk="1" hangingPunct="1">
              <a:spcBef>
                <a:spcPts val="0"/>
              </a:spcBef>
              <a:spcAft>
                <a:spcPts val="600"/>
              </a:spcAft>
            </a:pPr>
            <a:r>
              <a:rPr lang="zh-CN" altLang="en-US" dirty="0"/>
              <a:t>拓扑结构</a:t>
            </a:r>
          </a:p>
          <a:p>
            <a:pPr lvl="1" eaLnBrk="1" hangingPunct="1">
              <a:spcBef>
                <a:spcPts val="0"/>
              </a:spcBef>
              <a:spcAft>
                <a:spcPts val="600"/>
              </a:spcAft>
            </a:pPr>
            <a:r>
              <a:rPr lang="zh-CN" altLang="en-US" sz="2000" dirty="0"/>
              <a:t>混合式</a:t>
            </a:r>
            <a:r>
              <a:rPr lang="en-US" altLang="zh-CN" sz="2000" dirty="0"/>
              <a:t>(C/S+P2P)</a:t>
            </a:r>
            <a:endParaRPr lang="zh-CN" altLang="en-US" sz="2000" dirty="0"/>
          </a:p>
          <a:p>
            <a:pPr lvl="1" eaLnBrk="1" hangingPunct="1">
              <a:spcBef>
                <a:spcPts val="0"/>
              </a:spcBef>
              <a:spcAft>
                <a:spcPts val="600"/>
              </a:spcAft>
            </a:pPr>
            <a:r>
              <a:rPr lang="zh-CN" altLang="en-US" sz="2000" dirty="0"/>
              <a:t>星型拓扑结构，以服务器为核心</a:t>
            </a:r>
          </a:p>
          <a:p>
            <a:pPr eaLnBrk="1" hangingPunct="1">
              <a:spcBef>
                <a:spcPts val="0"/>
              </a:spcBef>
              <a:spcAft>
                <a:spcPts val="600"/>
              </a:spcAft>
            </a:pPr>
            <a:r>
              <a:rPr lang="zh-CN" altLang="en-US" dirty="0"/>
              <a:t>查询与路由</a:t>
            </a:r>
          </a:p>
          <a:p>
            <a:pPr lvl="1" eaLnBrk="1" hangingPunct="1">
              <a:spcBef>
                <a:spcPts val="0"/>
              </a:spcBef>
              <a:spcAft>
                <a:spcPts val="600"/>
              </a:spcAft>
            </a:pPr>
            <a:r>
              <a:rPr lang="zh-CN" altLang="en-US" sz="2000" dirty="0"/>
              <a:t>用户向服务器发出查询请求，服务器返回文件索引</a:t>
            </a:r>
          </a:p>
          <a:p>
            <a:pPr lvl="1" eaLnBrk="1" hangingPunct="1">
              <a:spcBef>
                <a:spcPts val="0"/>
              </a:spcBef>
              <a:spcAft>
                <a:spcPts val="600"/>
              </a:spcAft>
            </a:pPr>
            <a:r>
              <a:rPr lang="zh-CN" altLang="en-US" sz="2000" dirty="0"/>
              <a:t>用户根据索引与其它用户进行数据传输</a:t>
            </a:r>
          </a:p>
          <a:p>
            <a:pPr lvl="1" eaLnBrk="1" hangingPunct="1">
              <a:spcBef>
                <a:spcPts val="0"/>
              </a:spcBef>
              <a:spcAft>
                <a:spcPts val="600"/>
              </a:spcAft>
            </a:pPr>
            <a:r>
              <a:rPr lang="zh-CN" altLang="en-US" sz="2000" dirty="0"/>
              <a:t>路由跳数为</a:t>
            </a:r>
            <a:r>
              <a:rPr lang="en-US" altLang="zh-CN" sz="2000" dirty="0"/>
              <a:t>O(1)</a:t>
            </a:r>
            <a:r>
              <a:rPr lang="zh-CN" altLang="en-US" sz="2000" dirty="0"/>
              <a:t>，即常数跳</a:t>
            </a:r>
          </a:p>
          <a:p>
            <a:pPr eaLnBrk="1" hangingPunct="1">
              <a:spcBef>
                <a:spcPts val="0"/>
              </a:spcBef>
              <a:spcAft>
                <a:spcPts val="600"/>
              </a:spcAft>
            </a:pPr>
            <a:r>
              <a:rPr lang="zh-CN" altLang="en-US" dirty="0"/>
              <a:t>容错性：取决于服务器的故障概率（实际网络中，由于成本原因，可用性较低）</a:t>
            </a:r>
          </a:p>
          <a:p>
            <a:pPr eaLnBrk="1" hangingPunct="1">
              <a:spcBef>
                <a:spcPts val="0"/>
              </a:spcBef>
              <a:spcAft>
                <a:spcPts val="600"/>
              </a:spcAft>
            </a:pPr>
            <a:r>
              <a:rPr lang="zh-CN" altLang="en-US" dirty="0"/>
              <a:t>自适应：靠服务器监控实现自组织与自适应，只要服务器正常工作即可有效维护网络和结点信息</a:t>
            </a:r>
          </a:p>
          <a:p>
            <a:pPr eaLnBrk="1" hangingPunct="1">
              <a:spcBef>
                <a:spcPts val="0"/>
              </a:spcBef>
              <a:spcAft>
                <a:spcPts val="600"/>
              </a:spcAft>
            </a:pPr>
            <a:r>
              <a:rPr lang="zh-CN" altLang="en-US" dirty="0"/>
              <a:t>匿名性：一般不提供，但支持</a:t>
            </a:r>
          </a:p>
          <a:p>
            <a:pPr eaLnBrk="1" hangingPunct="1">
              <a:spcBef>
                <a:spcPts val="0"/>
              </a:spcBef>
              <a:spcAft>
                <a:spcPts val="600"/>
              </a:spcAft>
            </a:pPr>
            <a:r>
              <a:rPr lang="zh-CN" altLang="en-US" dirty="0"/>
              <a:t>增强机制：</a:t>
            </a:r>
            <a:r>
              <a:rPr lang="en-US" altLang="zh-CN" dirty="0"/>
              <a:t>BT</a:t>
            </a:r>
            <a:r>
              <a:rPr lang="zh-CN" altLang="en-US" dirty="0"/>
              <a:t>的文件分片、双向传输、防范攻击</a:t>
            </a:r>
          </a:p>
        </p:txBody>
      </p:sp>
    </p:spTree>
  </p:cSld>
  <p:clrMapOvr>
    <a:masterClrMapping/>
  </p:clrMapOvr>
  <p:transition spd="slow"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AA23-50E9-D04A-877D-375B2701CAC7}"/>
              </a:ext>
            </a:extLst>
          </p:cNvPr>
          <p:cNvSpPr>
            <a:spLocks noGrp="1"/>
          </p:cNvSpPr>
          <p:nvPr>
            <p:ph type="title"/>
          </p:nvPr>
        </p:nvSpPr>
        <p:spPr/>
        <p:txBody>
          <a:bodyPr/>
          <a:lstStyle/>
          <a:p>
            <a:r>
              <a:rPr kumimoji="1" lang="zh-CN" altLang="en-US" sz="4800" dirty="0">
                <a:solidFill>
                  <a:srgbClr val="3E2BFF"/>
                </a:solidFill>
              </a:rPr>
              <a:t>目录</a:t>
            </a:r>
          </a:p>
        </p:txBody>
      </p:sp>
      <p:sp>
        <p:nvSpPr>
          <p:cNvPr id="3" name="内容占位符 2">
            <a:extLst>
              <a:ext uri="{FF2B5EF4-FFF2-40B4-BE49-F238E27FC236}">
                <a16:creationId xmlns:a16="http://schemas.microsoft.com/office/drawing/2014/main" id="{DEFAE3B1-7FEE-2542-9DFD-AE3B97DD7DDD}"/>
              </a:ext>
            </a:extLst>
          </p:cNvPr>
          <p:cNvSpPr>
            <a:spLocks noGrp="1"/>
          </p:cNvSpPr>
          <p:nvPr>
            <p:ph idx="1"/>
          </p:nvPr>
        </p:nvSpPr>
        <p:spPr>
          <a:xfrm>
            <a:off x="256478" y="1166018"/>
            <a:ext cx="8742556" cy="3673611"/>
          </a:xfrm>
        </p:spPr>
        <p:txBody>
          <a:bodyPr/>
          <a:lstStyle/>
          <a:p>
            <a:pPr eaLnBrk="1" hangingPunct="1">
              <a:spcBef>
                <a:spcPct val="50000"/>
              </a:spcBef>
              <a:buFontTx/>
              <a:buChar char="•"/>
            </a:pPr>
            <a:r>
              <a:rPr lang="zh-CN" altLang="en-US"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对等计算概述</a:t>
            </a:r>
            <a:endParaRPr lang="en-US" altLang="zh-CN"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对等网络模型</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对等计算安全</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模拟测量工具</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总结</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p:txBody>
      </p:sp>
    </p:spTree>
  </p:cSld>
  <p:clrMapOvr>
    <a:masterClrMapping/>
  </p:clrMapOvr>
  <p:transition spd="slow"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5CFFE702-F179-3C4B-AAA9-B0123FA0DF6D}"/>
              </a:ext>
            </a:extLst>
          </p:cNvPr>
          <p:cNvSpPr>
            <a:spLocks noGrp="1"/>
          </p:cNvSpPr>
          <p:nvPr>
            <p:ph type="title"/>
          </p:nvPr>
        </p:nvSpPr>
        <p:spPr/>
        <p:txBody>
          <a:bodyPr/>
          <a:lstStyle/>
          <a:p>
            <a:pPr algn="ctr"/>
            <a:r>
              <a:rPr kumimoji="1" lang="zh-CN" altLang="en-US" sz="4800" dirty="0">
                <a:solidFill>
                  <a:srgbClr val="3E2BFF"/>
                </a:solidFill>
              </a:rPr>
              <a:t>混合式</a:t>
            </a:r>
            <a:r>
              <a:rPr kumimoji="1" lang="en-US" altLang="zh-CN" sz="4800" dirty="0">
                <a:solidFill>
                  <a:srgbClr val="3E2BFF"/>
                </a:solidFill>
              </a:rPr>
              <a:t>P2P</a:t>
            </a:r>
            <a:r>
              <a:rPr kumimoji="1" lang="zh-CN" altLang="en-US" sz="4800" dirty="0">
                <a:solidFill>
                  <a:srgbClr val="3E2BFF"/>
                </a:solidFill>
              </a:rPr>
              <a:t>的一个实例</a:t>
            </a:r>
            <a:r>
              <a:rPr kumimoji="1" lang="en-US" altLang="zh-CN" sz="4800" dirty="0">
                <a:solidFill>
                  <a:srgbClr val="3E2BFF"/>
                </a:solidFill>
              </a:rPr>
              <a:t> – P2HP</a:t>
            </a:r>
            <a:endParaRPr kumimoji="1" lang="zh-CN" altLang="en-US" sz="4800" dirty="0">
              <a:solidFill>
                <a:srgbClr val="3E2BFF"/>
              </a:solidFill>
            </a:endParaRPr>
          </a:p>
        </p:txBody>
      </p:sp>
      <p:sp>
        <p:nvSpPr>
          <p:cNvPr id="49154" name="Rectangle 3">
            <a:extLst>
              <a:ext uri="{FF2B5EF4-FFF2-40B4-BE49-F238E27FC236}">
                <a16:creationId xmlns:a16="http://schemas.microsoft.com/office/drawing/2014/main" id="{97D7B136-5921-C14A-873B-795BBD14D576}"/>
              </a:ext>
            </a:extLst>
          </p:cNvPr>
          <p:cNvSpPr>
            <a:spLocks noGrp="1" noChangeArrowheads="1"/>
          </p:cNvSpPr>
          <p:nvPr>
            <p:ph idx="1"/>
          </p:nvPr>
        </p:nvSpPr>
        <p:spPr>
          <a:xfrm>
            <a:off x="168274" y="1143001"/>
            <a:ext cx="8764897" cy="1744546"/>
          </a:xfrm>
        </p:spPr>
        <p:txBody>
          <a:bodyPr/>
          <a:lstStyle/>
          <a:p>
            <a:pPr eaLnBrk="1" hangingPunct="1"/>
            <a:r>
              <a:rPr lang="zh-CN" altLang="en-US" sz="2800" dirty="0"/>
              <a:t>层次网络拓扑：</a:t>
            </a:r>
            <a:r>
              <a:rPr lang="en-US" altLang="zh-CN" sz="2800" dirty="0"/>
              <a:t>Monitor</a:t>
            </a:r>
            <a:r>
              <a:rPr lang="zh-CN" altLang="en-US" sz="2800" dirty="0"/>
              <a:t>、</a:t>
            </a:r>
            <a:r>
              <a:rPr lang="en-US" altLang="zh-CN" sz="2800" dirty="0"/>
              <a:t>Dispatcher</a:t>
            </a:r>
            <a:r>
              <a:rPr lang="zh-CN" altLang="en-US" sz="2800" dirty="0"/>
              <a:t>、</a:t>
            </a:r>
            <a:r>
              <a:rPr lang="en-US" altLang="zh-CN" sz="2800" dirty="0"/>
              <a:t>Worker</a:t>
            </a:r>
          </a:p>
          <a:p>
            <a:pPr eaLnBrk="1" hangingPunct="1"/>
            <a:r>
              <a:rPr lang="zh-CN" altLang="en-US" sz="2800" dirty="0"/>
              <a:t>数据管理：</a:t>
            </a:r>
            <a:r>
              <a:rPr lang="en-US" altLang="zh-CN" sz="2800" dirty="0" err="1"/>
              <a:t>Datapool</a:t>
            </a:r>
            <a:endParaRPr lang="en-US" altLang="zh-CN" sz="2800" dirty="0"/>
          </a:p>
          <a:p>
            <a:pPr eaLnBrk="1" hangingPunct="1"/>
            <a:r>
              <a:rPr lang="zh-CN" altLang="en-US" sz="2800" dirty="0"/>
              <a:t>用户使用：应用软件开发程序包，用户作业提交界面</a:t>
            </a:r>
          </a:p>
        </p:txBody>
      </p:sp>
      <p:sp>
        <p:nvSpPr>
          <p:cNvPr id="420870" name="Rectangle 6">
            <a:extLst>
              <a:ext uri="{FF2B5EF4-FFF2-40B4-BE49-F238E27FC236}">
                <a16:creationId xmlns:a16="http://schemas.microsoft.com/office/drawing/2014/main" id="{7537E65A-D382-3B43-AC99-8D9AAA3E08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CN" altLang="en-US">
              <a:latin typeface="Tahoma" charset="0"/>
              <a:ea typeface="宋体" charset="-122"/>
            </a:endParaRPr>
          </a:p>
        </p:txBody>
      </p:sp>
      <p:graphicFrame>
        <p:nvGraphicFramePr>
          <p:cNvPr id="49156" name="Object 7">
            <a:extLst>
              <a:ext uri="{FF2B5EF4-FFF2-40B4-BE49-F238E27FC236}">
                <a16:creationId xmlns:a16="http://schemas.microsoft.com/office/drawing/2014/main" id="{1B274E4C-52F9-6942-8029-4C8E3E6B7643}"/>
              </a:ext>
            </a:extLst>
          </p:cNvPr>
          <p:cNvGraphicFramePr>
            <a:graphicFrameLocks noChangeAspect="1"/>
          </p:cNvGraphicFramePr>
          <p:nvPr>
            <p:extLst>
              <p:ext uri="{D42A27DB-BD31-4B8C-83A1-F6EECF244321}">
                <p14:modId xmlns:p14="http://schemas.microsoft.com/office/powerpoint/2010/main" val="561926712"/>
              </p:ext>
            </p:extLst>
          </p:nvPr>
        </p:nvGraphicFramePr>
        <p:xfrm>
          <a:off x="0" y="3022559"/>
          <a:ext cx="4495762" cy="3173379"/>
        </p:xfrm>
        <a:graphic>
          <a:graphicData uri="http://schemas.openxmlformats.org/presentationml/2006/ole">
            <mc:AlternateContent xmlns:mc="http://schemas.openxmlformats.org/markup-compatibility/2006">
              <mc:Choice xmlns:v="urn:schemas-microsoft-com:vml" Requires="v">
                <p:oleObj spid="_x0000_s49228" name="Visio" r:id="rId3" imgW="6896100" imgH="4394200" progId="Visio.Drawing.11">
                  <p:embed/>
                </p:oleObj>
              </mc:Choice>
              <mc:Fallback>
                <p:oleObj name="Visio" r:id="rId3" imgW="6896100" imgH="439420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2559"/>
                        <a:ext cx="4495762" cy="3173379"/>
                      </a:xfrm>
                      <a:prstGeom prst="rect">
                        <a:avLst/>
                      </a:prstGeom>
                      <a:solidFill>
                        <a:schemeClr val="bg1"/>
                      </a:solidFill>
                      <a:ln>
                        <a:noFill/>
                      </a:ln>
                    </p:spPr>
                  </p:pic>
                </p:oleObj>
              </mc:Fallback>
            </mc:AlternateContent>
          </a:graphicData>
        </a:graphic>
      </p:graphicFrame>
      <p:pic>
        <p:nvPicPr>
          <p:cNvPr id="49157" name="Picture 8">
            <a:extLst>
              <a:ext uri="{FF2B5EF4-FFF2-40B4-BE49-F238E27FC236}">
                <a16:creationId xmlns:a16="http://schemas.microsoft.com/office/drawing/2014/main" id="{A6F4BBF5-CA01-8E42-A04F-E82EBB10C7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39" y="3037558"/>
            <a:ext cx="4495762" cy="3233611"/>
          </a:xfrm>
          <a:prstGeom prst="rect">
            <a:avLst/>
          </a:prstGeom>
          <a:solidFill>
            <a:schemeClr val="bg1"/>
          </a:solidFill>
          <a:ln>
            <a:noFill/>
          </a:ln>
        </p:spPr>
      </p:pic>
      <p:sp>
        <p:nvSpPr>
          <p:cNvPr id="420874" name="Text Box 10">
            <a:extLst>
              <a:ext uri="{FF2B5EF4-FFF2-40B4-BE49-F238E27FC236}">
                <a16:creationId xmlns:a16="http://schemas.microsoft.com/office/drawing/2014/main" id="{59881BB9-BEA3-4340-8345-DEC5AD3E25F3}"/>
              </a:ext>
            </a:extLst>
          </p:cNvPr>
          <p:cNvSpPr txBox="1">
            <a:spLocks noChangeArrowheads="1"/>
          </p:cNvSpPr>
          <p:nvPr/>
        </p:nvSpPr>
        <p:spPr bwMode="auto">
          <a:xfrm>
            <a:off x="1206152" y="6475595"/>
            <a:ext cx="16597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zh-CN" altLang="en-US" sz="2000" dirty="0">
                <a:latin typeface="SimHei" panose="02010609060101010101" pitchFamily="49" charset="-122"/>
                <a:ea typeface="SimHei" panose="02010609060101010101" pitchFamily="49" charset="-122"/>
              </a:rPr>
              <a:t>物理拓扑</a:t>
            </a:r>
          </a:p>
        </p:txBody>
      </p:sp>
      <p:sp>
        <p:nvSpPr>
          <p:cNvPr id="420875" name="Text Box 11">
            <a:extLst>
              <a:ext uri="{FF2B5EF4-FFF2-40B4-BE49-F238E27FC236}">
                <a16:creationId xmlns:a16="http://schemas.microsoft.com/office/drawing/2014/main" id="{DBEE8F97-4626-BF4E-8E98-CB53223607B5}"/>
              </a:ext>
            </a:extLst>
          </p:cNvPr>
          <p:cNvSpPr txBox="1">
            <a:spLocks noChangeArrowheads="1"/>
          </p:cNvSpPr>
          <p:nvPr/>
        </p:nvSpPr>
        <p:spPr bwMode="auto">
          <a:xfrm>
            <a:off x="6038656" y="6488668"/>
            <a:ext cx="138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zh-CN" altLang="en-US" sz="2000" dirty="0">
                <a:latin typeface="SimHei" panose="02010609060101010101" pitchFamily="49" charset="-122"/>
                <a:ea typeface="SimHei" panose="02010609060101010101" pitchFamily="49" charset="-122"/>
              </a:rPr>
              <a:t>逻辑结构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D060C25D-BDDB-FE4B-A144-982B84A69C70}"/>
              </a:ext>
            </a:extLst>
          </p:cNvPr>
          <p:cNvSpPr>
            <a:spLocks noGrp="1" noChangeArrowheads="1"/>
          </p:cNvSpPr>
          <p:nvPr>
            <p:ph type="title"/>
          </p:nvPr>
        </p:nvSpPr>
        <p:spPr/>
        <p:txBody>
          <a:bodyPr/>
          <a:lstStyle/>
          <a:p>
            <a:pPr algn="ctr" eaLnBrk="1" hangingPunct="1"/>
            <a:r>
              <a:rPr lang="zh-CN" altLang="en-US" sz="4800" dirty="0">
                <a:solidFill>
                  <a:srgbClr val="3E2BFF"/>
                </a:solidFill>
              </a:rPr>
              <a:t>第二代</a:t>
            </a:r>
            <a:r>
              <a:rPr lang="en-US" altLang="zh-CN" sz="4800" dirty="0">
                <a:solidFill>
                  <a:srgbClr val="3E2BFF"/>
                </a:solidFill>
              </a:rPr>
              <a:t>P2P</a:t>
            </a:r>
            <a:r>
              <a:rPr lang="zh-CN" altLang="en-US" sz="4800" dirty="0">
                <a:solidFill>
                  <a:srgbClr val="3E2BFF"/>
                </a:solidFill>
              </a:rPr>
              <a:t>网络：无结构</a:t>
            </a:r>
            <a:r>
              <a:rPr lang="en-US" altLang="zh-CN" sz="4800" dirty="0">
                <a:solidFill>
                  <a:srgbClr val="3E2BFF"/>
                </a:solidFill>
              </a:rPr>
              <a:t>P2P</a:t>
            </a:r>
            <a:r>
              <a:rPr lang="zh-CN" altLang="en-US" sz="4800" dirty="0">
                <a:solidFill>
                  <a:srgbClr val="3E2BFF"/>
                </a:solidFill>
              </a:rPr>
              <a:t>体系</a:t>
            </a:r>
          </a:p>
        </p:txBody>
      </p:sp>
      <p:sp>
        <p:nvSpPr>
          <p:cNvPr id="54274" name="Rectangle 3">
            <a:extLst>
              <a:ext uri="{FF2B5EF4-FFF2-40B4-BE49-F238E27FC236}">
                <a16:creationId xmlns:a16="http://schemas.microsoft.com/office/drawing/2014/main" id="{85647899-57CF-A747-B955-9B9FE3BDA3AD}"/>
              </a:ext>
            </a:extLst>
          </p:cNvPr>
          <p:cNvSpPr>
            <a:spLocks noGrp="1" noChangeArrowheads="1"/>
          </p:cNvSpPr>
          <p:nvPr>
            <p:ph idx="1"/>
          </p:nvPr>
        </p:nvSpPr>
        <p:spPr>
          <a:xfrm>
            <a:off x="178419" y="1230312"/>
            <a:ext cx="8229600" cy="2605707"/>
          </a:xfrm>
        </p:spPr>
        <p:txBody>
          <a:bodyPr/>
          <a:lstStyle/>
          <a:p>
            <a:pPr eaLnBrk="1" hangingPunct="1"/>
            <a:r>
              <a:rPr lang="en-US" altLang="zh-CN" sz="3200" dirty="0">
                <a:solidFill>
                  <a:srgbClr val="FF0000"/>
                </a:solidFill>
              </a:rPr>
              <a:t>Gnutella</a:t>
            </a:r>
          </a:p>
          <a:p>
            <a:pPr eaLnBrk="1" hangingPunct="1"/>
            <a:r>
              <a:rPr lang="en-US" altLang="zh-CN" sz="3200" dirty="0" err="1"/>
              <a:t>KaZaA</a:t>
            </a:r>
            <a:endParaRPr lang="en-US" altLang="zh-CN" sz="3200" dirty="0"/>
          </a:p>
          <a:p>
            <a:pPr eaLnBrk="1" hangingPunct="1"/>
            <a:r>
              <a:rPr lang="en-US" altLang="zh-CN" sz="3200" dirty="0" err="1"/>
              <a:t>eDonkey</a:t>
            </a:r>
            <a:r>
              <a:rPr lang="en-US" altLang="zh-CN" sz="3200" dirty="0"/>
              <a:t>/</a:t>
            </a:r>
            <a:r>
              <a:rPr lang="en-US" altLang="zh-CN" sz="3200" dirty="0" err="1"/>
              <a:t>eMule</a:t>
            </a:r>
            <a:endParaRPr lang="en-US" altLang="zh-CN" sz="3200" dirty="0"/>
          </a:p>
          <a:p>
            <a:pPr eaLnBrk="1" hangingPunct="1"/>
            <a:r>
              <a:rPr lang="en-US" altLang="zh-CN" sz="3200" dirty="0"/>
              <a:t>Freenet</a:t>
            </a:r>
          </a:p>
        </p:txBody>
      </p:sp>
      <p:sp>
        <p:nvSpPr>
          <p:cNvPr id="54275" name="矩形 1">
            <a:extLst>
              <a:ext uri="{FF2B5EF4-FFF2-40B4-BE49-F238E27FC236}">
                <a16:creationId xmlns:a16="http://schemas.microsoft.com/office/drawing/2014/main" id="{6492D8D7-0D51-1340-93C3-43B2C42133BB}"/>
              </a:ext>
            </a:extLst>
          </p:cNvPr>
          <p:cNvSpPr>
            <a:spLocks noChangeArrowheads="1"/>
          </p:cNvSpPr>
          <p:nvPr/>
        </p:nvSpPr>
        <p:spPr bwMode="auto">
          <a:xfrm>
            <a:off x="1" y="4371975"/>
            <a:ext cx="91440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lvl="1" eaLnBrk="1" hangingPunct="1">
              <a:spcBef>
                <a:spcPct val="0"/>
              </a:spcBef>
              <a:buFont typeface="Wingdings" pitchFamily="2" charset="2"/>
              <a:buNone/>
            </a:pPr>
            <a:r>
              <a:rPr lang="zh-CN" altLang="en-US" sz="2800" dirty="0">
                <a:solidFill>
                  <a:srgbClr val="FF0000"/>
                </a:solidFill>
                <a:latin typeface="SimHei" panose="02010609060101010101" pitchFamily="49" charset="-122"/>
                <a:ea typeface="SimHei" panose="02010609060101010101" pitchFamily="49" charset="-122"/>
              </a:rPr>
              <a:t>无结构：</a:t>
            </a:r>
            <a:r>
              <a:rPr lang="zh-CN" altLang="en-US" sz="2800" dirty="0">
                <a:latin typeface="SimHei" panose="02010609060101010101" pitchFamily="49" charset="-122"/>
                <a:ea typeface="SimHei" panose="02010609060101010101" pitchFamily="49" charset="-122"/>
              </a:rPr>
              <a:t>指覆盖网没有固定、严格的拓扑结构，而是一个随机生成、松散组织的普通图，但总是符合某种模型（小世界模型、幂律模型等）</a:t>
            </a:r>
          </a:p>
        </p:txBody>
      </p:sp>
    </p:spTree>
  </p:cSld>
  <p:clrMapOvr>
    <a:masterClrMapping/>
  </p:clrMapOvr>
  <p:transition spd="slow"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5169C976-FDC9-9C4C-98ED-5D5D1B82074D}"/>
              </a:ext>
            </a:extLst>
          </p:cNvPr>
          <p:cNvSpPr>
            <a:spLocks noGrp="1" noChangeArrowheads="1"/>
          </p:cNvSpPr>
          <p:nvPr>
            <p:ph type="title"/>
          </p:nvPr>
        </p:nvSpPr>
        <p:spPr/>
        <p:txBody>
          <a:bodyPr/>
          <a:lstStyle/>
          <a:p>
            <a:pPr algn="ctr" eaLnBrk="1" hangingPunct="1"/>
            <a:r>
              <a:rPr lang="en-US" altLang="zh-CN" sz="4800">
                <a:solidFill>
                  <a:srgbClr val="3E2BFF"/>
                </a:solidFill>
              </a:rPr>
              <a:t>Gnutella</a:t>
            </a:r>
            <a:r>
              <a:rPr lang="zh-CN" altLang="en-US" sz="4800">
                <a:solidFill>
                  <a:srgbClr val="3E2BFF"/>
                </a:solidFill>
              </a:rPr>
              <a:t>体系的工作原理</a:t>
            </a:r>
          </a:p>
        </p:txBody>
      </p:sp>
      <p:sp>
        <p:nvSpPr>
          <p:cNvPr id="56322" name="Rectangle 3">
            <a:extLst>
              <a:ext uri="{FF2B5EF4-FFF2-40B4-BE49-F238E27FC236}">
                <a16:creationId xmlns:a16="http://schemas.microsoft.com/office/drawing/2014/main" id="{D1B3840F-3A4F-E641-8A32-36D110256B4B}"/>
              </a:ext>
            </a:extLst>
          </p:cNvPr>
          <p:cNvSpPr>
            <a:spLocks noGrp="1" noChangeArrowheads="1"/>
          </p:cNvSpPr>
          <p:nvPr>
            <p:ph idx="1"/>
          </p:nvPr>
        </p:nvSpPr>
        <p:spPr>
          <a:xfrm>
            <a:off x="256478" y="1166019"/>
            <a:ext cx="8229600" cy="632620"/>
          </a:xfrm>
        </p:spPr>
        <p:txBody>
          <a:bodyPr/>
          <a:lstStyle/>
          <a:p>
            <a:pPr eaLnBrk="1" hangingPunct="1"/>
            <a:r>
              <a:rPr lang="en-US" altLang="zh-CN" sz="3200" dirty="0"/>
              <a:t>Gnutella</a:t>
            </a:r>
            <a:r>
              <a:rPr lang="zh-CN" altLang="en-US" sz="3200" dirty="0"/>
              <a:t>协议</a:t>
            </a:r>
            <a:r>
              <a:rPr lang="en-US" altLang="zh-CN" sz="3200" dirty="0"/>
              <a:t>0.4</a:t>
            </a:r>
            <a:r>
              <a:rPr lang="zh-CN" altLang="en-US" sz="3200" dirty="0"/>
              <a:t>版</a:t>
            </a:r>
            <a:endParaRPr lang="en-US" altLang="zh-CN" sz="3200" dirty="0"/>
          </a:p>
        </p:txBody>
      </p:sp>
      <p:graphicFrame>
        <p:nvGraphicFramePr>
          <p:cNvPr id="56323" name="Object 4">
            <a:extLst>
              <a:ext uri="{FF2B5EF4-FFF2-40B4-BE49-F238E27FC236}">
                <a16:creationId xmlns:a16="http://schemas.microsoft.com/office/drawing/2014/main" id="{135580AB-BADC-5C41-A58B-61E58368AE8E}"/>
              </a:ext>
            </a:extLst>
          </p:cNvPr>
          <p:cNvGraphicFramePr>
            <a:graphicFrameLocks noChangeAspect="1"/>
          </p:cNvGraphicFramePr>
          <p:nvPr>
            <p:extLst>
              <p:ext uri="{D42A27DB-BD31-4B8C-83A1-F6EECF244321}">
                <p14:modId xmlns:p14="http://schemas.microsoft.com/office/powerpoint/2010/main" val="2104685953"/>
              </p:ext>
            </p:extLst>
          </p:nvPr>
        </p:nvGraphicFramePr>
        <p:xfrm>
          <a:off x="1054178" y="1739702"/>
          <a:ext cx="7391624" cy="3952279"/>
        </p:xfrm>
        <a:graphic>
          <a:graphicData uri="http://schemas.openxmlformats.org/presentationml/2006/ole">
            <mc:AlternateContent xmlns:mc="http://schemas.openxmlformats.org/markup-compatibility/2006">
              <mc:Choice xmlns:v="urn:schemas-microsoft-com:vml" Requires="v">
                <p:oleObj spid="_x0000_s56392" name="Visio" r:id="rId4" imgW="3124200" imgH="1676400" progId="Visio.Drawing.11">
                  <p:embed/>
                </p:oleObj>
              </mc:Choice>
              <mc:Fallback>
                <p:oleObj name="Visio" r:id="rId4" imgW="3124200" imgH="16764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178" y="1739702"/>
                        <a:ext cx="7391624" cy="3952279"/>
                      </a:xfrm>
                      <a:prstGeom prst="rect">
                        <a:avLst/>
                      </a:prstGeom>
                      <a:solidFill>
                        <a:schemeClr val="bg1"/>
                      </a:solidFill>
                      <a:ln>
                        <a:noFill/>
                      </a:ln>
                      <a:effectLst/>
                    </p:spPr>
                  </p:pic>
                </p:oleObj>
              </mc:Fallback>
            </mc:AlternateContent>
          </a:graphicData>
        </a:graphic>
      </p:graphicFrame>
      <p:sp>
        <p:nvSpPr>
          <p:cNvPr id="56324" name="矩形 1">
            <a:extLst>
              <a:ext uri="{FF2B5EF4-FFF2-40B4-BE49-F238E27FC236}">
                <a16:creationId xmlns:a16="http://schemas.microsoft.com/office/drawing/2014/main" id="{BE16F8D1-6815-264C-A4A8-F64B9BFE69D9}"/>
              </a:ext>
            </a:extLst>
          </p:cNvPr>
          <p:cNvSpPr>
            <a:spLocks noChangeArrowheads="1"/>
          </p:cNvSpPr>
          <p:nvPr/>
        </p:nvSpPr>
        <p:spPr bwMode="auto">
          <a:xfrm>
            <a:off x="0" y="5691981"/>
            <a:ext cx="9143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lvl="1" eaLnBrk="1" hangingPunct="1">
              <a:lnSpc>
                <a:spcPct val="100000"/>
              </a:lnSpc>
              <a:spcBef>
                <a:spcPct val="0"/>
              </a:spcBef>
              <a:buFontTx/>
              <a:buNone/>
            </a:pPr>
            <a:r>
              <a:rPr lang="zh-CN" altLang="en-US" dirty="0">
                <a:latin typeface="+mn-lt"/>
                <a:ea typeface="SimHei" panose="02010609060101010101" pitchFamily="49" charset="-122"/>
              </a:rPr>
              <a:t>各结点使用</a:t>
            </a:r>
            <a:r>
              <a:rPr lang="en-US" altLang="zh-CN" dirty="0">
                <a:latin typeface="+mn-lt"/>
                <a:ea typeface="SimHei" panose="02010609060101010101" pitchFamily="49" charset="-122"/>
              </a:rPr>
              <a:t>PING</a:t>
            </a:r>
            <a:r>
              <a:rPr lang="zh-CN" altLang="en-US" dirty="0">
                <a:latin typeface="+mn-lt"/>
                <a:ea typeface="SimHei" panose="02010609060101010101" pitchFamily="49" charset="-122"/>
              </a:rPr>
              <a:t>、</a:t>
            </a:r>
            <a:r>
              <a:rPr lang="en-US" altLang="zh-CN" dirty="0">
                <a:latin typeface="+mn-lt"/>
                <a:ea typeface="SimHei" panose="02010609060101010101" pitchFamily="49" charset="-122"/>
              </a:rPr>
              <a:t>PONG</a:t>
            </a:r>
            <a:r>
              <a:rPr lang="zh-CN" altLang="en-US" dirty="0">
                <a:latin typeface="+mn-lt"/>
                <a:ea typeface="SimHei" panose="02010609060101010101" pitchFamily="49" charset="-122"/>
              </a:rPr>
              <a:t>消息探测其他结点存在与否，在收到</a:t>
            </a:r>
            <a:r>
              <a:rPr lang="en-US" altLang="zh-CN" dirty="0">
                <a:latin typeface="+mn-lt"/>
                <a:ea typeface="SimHei" panose="02010609060101010101" pitchFamily="49" charset="-122"/>
              </a:rPr>
              <a:t>PING</a:t>
            </a:r>
            <a:r>
              <a:rPr lang="zh-CN" altLang="en-US" dirty="0">
                <a:latin typeface="+mn-lt"/>
                <a:ea typeface="SimHei" panose="02010609060101010101" pitchFamily="49" charset="-122"/>
              </a:rPr>
              <a:t>消息后，可以自主决定是否回播</a:t>
            </a:r>
            <a:r>
              <a:rPr lang="en-US" altLang="zh-CN" dirty="0">
                <a:latin typeface="+mn-lt"/>
                <a:ea typeface="SimHei" panose="02010609060101010101" pitchFamily="49" charset="-122"/>
              </a:rPr>
              <a:t>PONG</a:t>
            </a:r>
            <a:r>
              <a:rPr lang="zh-CN" altLang="en-US" dirty="0">
                <a:latin typeface="+mn-lt"/>
                <a:ea typeface="SimHei" panose="02010609060101010101" pitchFamily="49" charset="-122"/>
              </a:rPr>
              <a:t>，并根据</a:t>
            </a:r>
            <a:r>
              <a:rPr lang="en-US" altLang="zh-CN" dirty="0">
                <a:latin typeface="+mn-lt"/>
                <a:ea typeface="SimHei" panose="02010609060101010101" pitchFamily="49" charset="-122"/>
              </a:rPr>
              <a:t>TTL</a:t>
            </a:r>
            <a:r>
              <a:rPr lang="zh-CN" altLang="en-US" dirty="0">
                <a:latin typeface="+mn-lt"/>
                <a:ea typeface="SimHei" panose="02010609060101010101" pitchFamily="49" charset="-122"/>
              </a:rPr>
              <a:t>数值决定是否继续广播</a:t>
            </a:r>
            <a:r>
              <a:rPr lang="en-US" altLang="zh-CN" dirty="0">
                <a:latin typeface="+mn-lt"/>
                <a:ea typeface="SimHei" panose="02010609060101010101" pitchFamily="49" charset="-122"/>
              </a:rPr>
              <a:t>PING</a:t>
            </a:r>
            <a:r>
              <a:rPr lang="zh-CN" altLang="en-US" dirty="0">
                <a:latin typeface="+mn-lt"/>
                <a:ea typeface="SimHei" panose="02010609060101010101" pitchFamily="49" charset="-122"/>
              </a:rPr>
              <a:t>消息</a:t>
            </a:r>
          </a:p>
        </p:txBody>
      </p:sp>
    </p:spTree>
  </p:cSld>
  <p:clrMapOvr>
    <a:masterClrMapping/>
  </p:clrMapOvr>
  <p:transition spd="slow"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ABEA509D-A516-634B-A89C-28275963CABD}"/>
              </a:ext>
            </a:extLst>
          </p:cNvPr>
          <p:cNvSpPr>
            <a:spLocks noGrp="1" noChangeArrowheads="1"/>
          </p:cNvSpPr>
          <p:nvPr>
            <p:ph type="title"/>
          </p:nvPr>
        </p:nvSpPr>
        <p:spPr/>
        <p:txBody>
          <a:bodyPr/>
          <a:lstStyle/>
          <a:p>
            <a:pPr algn="ctr" eaLnBrk="1" hangingPunct="1"/>
            <a:r>
              <a:rPr lang="en-US" altLang="zh-CN" sz="4800">
                <a:solidFill>
                  <a:srgbClr val="3E2BFF"/>
                </a:solidFill>
              </a:rPr>
              <a:t>Gnutella</a:t>
            </a:r>
            <a:r>
              <a:rPr lang="zh-CN" altLang="en-US" sz="4800">
                <a:solidFill>
                  <a:srgbClr val="3E2BFF"/>
                </a:solidFill>
              </a:rPr>
              <a:t>体系的工作原理</a:t>
            </a:r>
          </a:p>
        </p:txBody>
      </p:sp>
      <p:sp>
        <p:nvSpPr>
          <p:cNvPr id="58370" name="Rectangle 3">
            <a:extLst>
              <a:ext uri="{FF2B5EF4-FFF2-40B4-BE49-F238E27FC236}">
                <a16:creationId xmlns:a16="http://schemas.microsoft.com/office/drawing/2014/main" id="{3954DE23-3B24-C74F-89B1-063D7EAA5EA9}"/>
              </a:ext>
            </a:extLst>
          </p:cNvPr>
          <p:cNvSpPr>
            <a:spLocks noGrp="1" noChangeArrowheads="1"/>
          </p:cNvSpPr>
          <p:nvPr>
            <p:ph idx="1"/>
          </p:nvPr>
        </p:nvSpPr>
        <p:spPr>
          <a:xfrm>
            <a:off x="189569" y="1166019"/>
            <a:ext cx="8798313" cy="1143000"/>
          </a:xfrm>
        </p:spPr>
        <p:txBody>
          <a:bodyPr/>
          <a:lstStyle/>
          <a:p>
            <a:pPr eaLnBrk="1" hangingPunct="1"/>
            <a:r>
              <a:rPr lang="en-US" altLang="zh-CN" sz="3200" dirty="0"/>
              <a:t>Gnutella</a:t>
            </a:r>
            <a:r>
              <a:rPr lang="zh-CN" altLang="en-US" sz="3200" dirty="0"/>
              <a:t>协议</a:t>
            </a:r>
            <a:r>
              <a:rPr lang="en-US" altLang="zh-CN" sz="3200" dirty="0"/>
              <a:t>0.6</a:t>
            </a:r>
            <a:r>
              <a:rPr lang="zh-CN" altLang="en-US" sz="3200" dirty="0"/>
              <a:t>版</a:t>
            </a:r>
          </a:p>
          <a:p>
            <a:pPr lvl="1" eaLnBrk="1" hangingPunct="1"/>
            <a:r>
              <a:rPr lang="zh-CN" altLang="en-US" sz="2800" dirty="0"/>
              <a:t>层次化的无结构</a:t>
            </a:r>
            <a:r>
              <a:rPr lang="en-US" altLang="zh-CN" sz="2800" dirty="0"/>
              <a:t>P2P</a:t>
            </a:r>
            <a:r>
              <a:rPr lang="zh-CN" altLang="en-US" sz="2800" dirty="0"/>
              <a:t>网络</a:t>
            </a:r>
          </a:p>
        </p:txBody>
      </p:sp>
      <p:graphicFrame>
        <p:nvGraphicFramePr>
          <p:cNvPr id="58371" name="Object 4">
            <a:extLst>
              <a:ext uri="{FF2B5EF4-FFF2-40B4-BE49-F238E27FC236}">
                <a16:creationId xmlns:a16="http://schemas.microsoft.com/office/drawing/2014/main" id="{AF60472A-1FB2-7F42-A1E4-216225ECBC36}"/>
              </a:ext>
            </a:extLst>
          </p:cNvPr>
          <p:cNvGraphicFramePr>
            <a:graphicFrameLocks noChangeAspect="1"/>
          </p:cNvGraphicFramePr>
          <p:nvPr>
            <p:extLst>
              <p:ext uri="{D42A27DB-BD31-4B8C-83A1-F6EECF244321}">
                <p14:modId xmlns:p14="http://schemas.microsoft.com/office/powerpoint/2010/main" val="3043718166"/>
              </p:ext>
            </p:extLst>
          </p:nvPr>
        </p:nvGraphicFramePr>
        <p:xfrm>
          <a:off x="-1" y="2560139"/>
          <a:ext cx="9142943" cy="3740295"/>
        </p:xfrm>
        <a:graphic>
          <a:graphicData uri="http://schemas.openxmlformats.org/presentationml/2006/ole">
            <mc:AlternateContent xmlns:mc="http://schemas.openxmlformats.org/markup-compatibility/2006">
              <mc:Choice xmlns:v="urn:schemas-microsoft-com:vml" Requires="v">
                <p:oleObj spid="_x0000_s58439" name="Visio" r:id="rId4" imgW="3721100" imgH="1524000" progId="Visio.Drawing.11">
                  <p:embed/>
                </p:oleObj>
              </mc:Choice>
              <mc:Fallback>
                <p:oleObj name="Visio" r:id="rId4" imgW="3721100" imgH="15240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560139"/>
                        <a:ext cx="9142943" cy="3740295"/>
                      </a:xfrm>
                      <a:prstGeom prst="rect">
                        <a:avLst/>
                      </a:prstGeom>
                      <a:solidFill>
                        <a:schemeClr val="bg1"/>
                      </a:solidFill>
                      <a:ln>
                        <a:noFill/>
                      </a:ln>
                      <a:effectLst/>
                    </p:spPr>
                  </p:pic>
                </p:oleObj>
              </mc:Fallback>
            </mc:AlternateContent>
          </a:graphicData>
        </a:graphic>
      </p:graphicFrame>
    </p:spTree>
  </p:cSld>
  <p:clrMapOvr>
    <a:masterClrMapping/>
  </p:clrMapOvr>
  <p:transition spd="slow"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2CFDE94F-6634-664B-85B4-4847FAA5D00F}"/>
              </a:ext>
            </a:extLst>
          </p:cNvPr>
          <p:cNvSpPr>
            <a:spLocks noGrp="1" noChangeArrowheads="1"/>
          </p:cNvSpPr>
          <p:nvPr>
            <p:ph type="title"/>
          </p:nvPr>
        </p:nvSpPr>
        <p:spPr/>
        <p:txBody>
          <a:bodyPr/>
          <a:lstStyle/>
          <a:p>
            <a:pPr algn="ctr" eaLnBrk="1" hangingPunct="1"/>
            <a:r>
              <a:rPr lang="en-US" altLang="zh-CN" sz="4800">
                <a:solidFill>
                  <a:srgbClr val="3E2BFF"/>
                </a:solidFill>
              </a:rPr>
              <a:t>Gnutella</a:t>
            </a:r>
            <a:r>
              <a:rPr lang="zh-CN" altLang="en-US" sz="4800">
                <a:solidFill>
                  <a:srgbClr val="3E2BFF"/>
                </a:solidFill>
              </a:rPr>
              <a:t>的文件检索过程</a:t>
            </a:r>
            <a:endParaRPr lang="en-US" altLang="zh-CN" sz="4800">
              <a:solidFill>
                <a:srgbClr val="3E2BFF"/>
              </a:solidFill>
            </a:endParaRPr>
          </a:p>
        </p:txBody>
      </p:sp>
      <p:sp>
        <p:nvSpPr>
          <p:cNvPr id="60418" name="Rectangle 3">
            <a:extLst>
              <a:ext uri="{FF2B5EF4-FFF2-40B4-BE49-F238E27FC236}">
                <a16:creationId xmlns:a16="http://schemas.microsoft.com/office/drawing/2014/main" id="{64AB17F2-86C9-6E46-953D-0D7F799427BF}"/>
              </a:ext>
            </a:extLst>
          </p:cNvPr>
          <p:cNvSpPr>
            <a:spLocks noGrp="1" noChangeArrowheads="1"/>
          </p:cNvSpPr>
          <p:nvPr>
            <p:ph idx="1"/>
          </p:nvPr>
        </p:nvSpPr>
        <p:spPr>
          <a:xfrm>
            <a:off x="177428" y="1154033"/>
            <a:ext cx="8877362" cy="2371805"/>
          </a:xfrm>
        </p:spPr>
        <p:txBody>
          <a:bodyPr/>
          <a:lstStyle/>
          <a:p>
            <a:pPr eaLnBrk="1" hangingPunct="1"/>
            <a:r>
              <a:rPr lang="zh-CN" altLang="en-US" sz="2800" dirty="0"/>
              <a:t>假定</a:t>
            </a:r>
            <a:r>
              <a:rPr lang="en-US" altLang="zh-CN" sz="2800" dirty="0"/>
              <a:t>: m1</a:t>
            </a:r>
            <a:r>
              <a:rPr lang="zh-CN" altLang="en-US" sz="2800" dirty="0"/>
              <a:t>的邻居是</a:t>
            </a:r>
            <a:r>
              <a:rPr lang="en-US" altLang="zh-CN" sz="2800" dirty="0"/>
              <a:t>m2</a:t>
            </a:r>
            <a:r>
              <a:rPr lang="zh-CN" altLang="en-US" sz="2800" dirty="0"/>
              <a:t>和</a:t>
            </a:r>
            <a:r>
              <a:rPr lang="en-US" altLang="zh-CN" sz="2800" dirty="0"/>
              <a:t>m3</a:t>
            </a:r>
            <a:r>
              <a:rPr lang="zh-CN" altLang="en-US" sz="2800" dirty="0"/>
              <a:t>，</a:t>
            </a:r>
            <a:r>
              <a:rPr lang="en-US" altLang="zh-CN" sz="2800" dirty="0"/>
              <a:t>m3</a:t>
            </a:r>
            <a:r>
              <a:rPr lang="zh-CN" altLang="en-US" sz="2800" dirty="0"/>
              <a:t>的邻居是</a:t>
            </a:r>
            <a:r>
              <a:rPr lang="en-US" altLang="zh-CN" sz="2800" dirty="0"/>
              <a:t>m4</a:t>
            </a:r>
            <a:r>
              <a:rPr lang="zh-CN" altLang="en-US" sz="2800" dirty="0"/>
              <a:t>和</a:t>
            </a:r>
            <a:r>
              <a:rPr lang="en-US" altLang="zh-CN" sz="2800" dirty="0"/>
              <a:t>m5</a:t>
            </a:r>
            <a:r>
              <a:rPr lang="zh-CN" altLang="en-US" sz="2800" dirty="0"/>
              <a:t>，以此类推</a:t>
            </a:r>
            <a:endParaRPr lang="en-US" altLang="zh-CN" sz="2800" dirty="0"/>
          </a:p>
          <a:p>
            <a:pPr eaLnBrk="1" hangingPunct="1"/>
            <a:r>
              <a:rPr lang="zh-CN" altLang="en-US" sz="2800" dirty="0"/>
              <a:t>泛洪式搜索（</a:t>
            </a:r>
            <a:r>
              <a:rPr lang="en-US" altLang="zh-CN" sz="2800" dirty="0"/>
              <a:t>flooding search</a:t>
            </a:r>
            <a:r>
              <a:rPr lang="zh-CN" altLang="en-US" sz="2800" dirty="0"/>
              <a:t>）， 系统开销大</a:t>
            </a:r>
          </a:p>
          <a:p>
            <a:pPr eaLnBrk="1" hangingPunct="1"/>
            <a:r>
              <a:rPr lang="zh-CN" altLang="en-US" sz="2800" dirty="0"/>
              <a:t>有限深度</a:t>
            </a:r>
            <a:r>
              <a:rPr lang="en-US" altLang="zh-CN" sz="2800" dirty="0"/>
              <a:t>TTL</a:t>
            </a:r>
            <a:r>
              <a:rPr lang="zh-CN" altLang="en-US" sz="2800" dirty="0"/>
              <a:t>（</a:t>
            </a:r>
            <a:r>
              <a:rPr lang="en-US" altLang="zh-CN" sz="2800" dirty="0"/>
              <a:t>Time to Live</a:t>
            </a:r>
            <a:r>
              <a:rPr lang="zh-CN" altLang="en-US" sz="2800" dirty="0"/>
              <a:t>）， 不保证一定查询到已有文件</a:t>
            </a:r>
          </a:p>
        </p:txBody>
      </p:sp>
      <p:grpSp>
        <p:nvGrpSpPr>
          <p:cNvPr id="60420" name="Group 4">
            <a:extLst>
              <a:ext uri="{FF2B5EF4-FFF2-40B4-BE49-F238E27FC236}">
                <a16:creationId xmlns:a16="http://schemas.microsoft.com/office/drawing/2014/main" id="{1EBE1F21-03E7-754A-9CD4-12FE8A973D30}"/>
              </a:ext>
            </a:extLst>
          </p:cNvPr>
          <p:cNvGrpSpPr>
            <a:grpSpLocks/>
          </p:cNvGrpSpPr>
          <p:nvPr/>
        </p:nvGrpSpPr>
        <p:grpSpPr bwMode="auto">
          <a:xfrm>
            <a:off x="3200400" y="5943600"/>
            <a:ext cx="228600" cy="228600"/>
            <a:chOff x="765" y="1992"/>
            <a:chExt cx="291" cy="240"/>
          </a:xfrm>
        </p:grpSpPr>
        <p:sp>
          <p:nvSpPr>
            <p:cNvPr id="302085" name="Oval 5">
              <a:extLst>
                <a:ext uri="{FF2B5EF4-FFF2-40B4-BE49-F238E27FC236}">
                  <a16:creationId xmlns:a16="http://schemas.microsoft.com/office/drawing/2014/main" id="{0B4852E7-C1E2-F14E-BDA4-45696BB89EAA}"/>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086" name="Rectangle 6">
              <a:extLst>
                <a:ext uri="{FF2B5EF4-FFF2-40B4-BE49-F238E27FC236}">
                  <a16:creationId xmlns:a16="http://schemas.microsoft.com/office/drawing/2014/main" id="{D602783D-8FC5-BE4A-A5E0-E02EF4EA4E06}"/>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087" name="Oval 7">
              <a:extLst>
                <a:ext uri="{FF2B5EF4-FFF2-40B4-BE49-F238E27FC236}">
                  <a16:creationId xmlns:a16="http://schemas.microsoft.com/office/drawing/2014/main" id="{5DBD7899-69B7-2345-A632-CE0195C94268}"/>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sp>
        <p:nvSpPr>
          <p:cNvPr id="302088" name="Rectangle 8">
            <a:extLst>
              <a:ext uri="{FF2B5EF4-FFF2-40B4-BE49-F238E27FC236}">
                <a16:creationId xmlns:a16="http://schemas.microsoft.com/office/drawing/2014/main" id="{B61EDC71-06B4-3B45-8C62-706CA866BBCA}"/>
              </a:ext>
            </a:extLst>
          </p:cNvPr>
          <p:cNvSpPr>
            <a:spLocks noChangeArrowheads="1"/>
          </p:cNvSpPr>
          <p:nvPr/>
        </p:nvSpPr>
        <p:spPr bwMode="auto">
          <a:xfrm>
            <a:off x="3252788" y="6003925"/>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nvGrpSpPr>
          <p:cNvPr id="60422" name="Group 9">
            <a:extLst>
              <a:ext uri="{FF2B5EF4-FFF2-40B4-BE49-F238E27FC236}">
                <a16:creationId xmlns:a16="http://schemas.microsoft.com/office/drawing/2014/main" id="{880C661E-D348-D04C-9A11-4E510F7EF1EB}"/>
              </a:ext>
            </a:extLst>
          </p:cNvPr>
          <p:cNvGrpSpPr>
            <a:grpSpLocks/>
          </p:cNvGrpSpPr>
          <p:nvPr/>
        </p:nvGrpSpPr>
        <p:grpSpPr bwMode="auto">
          <a:xfrm>
            <a:off x="2667000" y="4191000"/>
            <a:ext cx="3505200" cy="1600200"/>
            <a:chOff x="1719" y="1709"/>
            <a:chExt cx="1775" cy="1123"/>
          </a:xfrm>
        </p:grpSpPr>
        <p:sp>
          <p:nvSpPr>
            <p:cNvPr id="302090" name="Oval 10">
              <a:extLst>
                <a:ext uri="{FF2B5EF4-FFF2-40B4-BE49-F238E27FC236}">
                  <a16:creationId xmlns:a16="http://schemas.microsoft.com/office/drawing/2014/main" id="{D14DAA6B-7D46-BC4B-9E5A-759836F02661}"/>
                </a:ext>
              </a:extLst>
            </p:cNvPr>
            <p:cNvSpPr>
              <a:spLocks noChangeArrowheads="1"/>
            </p:cNvSpPr>
            <p:nvPr/>
          </p:nvSpPr>
          <p:spPr bwMode="auto">
            <a:xfrm>
              <a:off x="2109" y="1709"/>
              <a:ext cx="736" cy="345"/>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091" name="Oval 11">
              <a:extLst>
                <a:ext uri="{FF2B5EF4-FFF2-40B4-BE49-F238E27FC236}">
                  <a16:creationId xmlns:a16="http://schemas.microsoft.com/office/drawing/2014/main" id="{08698F78-0324-EA49-B22F-3BB540470DD2}"/>
                </a:ext>
              </a:extLst>
            </p:cNvPr>
            <p:cNvSpPr>
              <a:spLocks noChangeArrowheads="1"/>
            </p:cNvSpPr>
            <p:nvPr/>
          </p:nvSpPr>
          <p:spPr bwMode="auto">
            <a:xfrm>
              <a:off x="2542" y="1752"/>
              <a:ext cx="692" cy="344"/>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092" name="Oval 12">
              <a:extLst>
                <a:ext uri="{FF2B5EF4-FFF2-40B4-BE49-F238E27FC236}">
                  <a16:creationId xmlns:a16="http://schemas.microsoft.com/office/drawing/2014/main" id="{BAFB6DBC-FFF5-3A42-B1A2-90D5ECD53BFD}"/>
                </a:ext>
              </a:extLst>
            </p:cNvPr>
            <p:cNvSpPr>
              <a:spLocks noChangeArrowheads="1"/>
            </p:cNvSpPr>
            <p:nvPr/>
          </p:nvSpPr>
          <p:spPr bwMode="auto">
            <a:xfrm>
              <a:off x="2715" y="1925"/>
              <a:ext cx="692" cy="345"/>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zh-CN" altLang="en-US" sz="2400">
                <a:latin typeface="Times New Roman" charset="0"/>
                <a:ea typeface="宋体" charset="-122"/>
              </a:endParaRPr>
            </a:p>
          </p:txBody>
        </p:sp>
        <p:sp>
          <p:nvSpPr>
            <p:cNvPr id="302093" name="Oval 13">
              <a:extLst>
                <a:ext uri="{FF2B5EF4-FFF2-40B4-BE49-F238E27FC236}">
                  <a16:creationId xmlns:a16="http://schemas.microsoft.com/office/drawing/2014/main" id="{77381D79-B797-C549-B1E3-FC00D184FABA}"/>
                </a:ext>
              </a:extLst>
            </p:cNvPr>
            <p:cNvSpPr>
              <a:spLocks noChangeArrowheads="1"/>
            </p:cNvSpPr>
            <p:nvPr/>
          </p:nvSpPr>
          <p:spPr bwMode="auto">
            <a:xfrm>
              <a:off x="2801" y="2141"/>
              <a:ext cx="693" cy="518"/>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zh-CN" altLang="en-US" sz="2400">
                <a:latin typeface="Times New Roman" charset="0"/>
                <a:ea typeface="宋体" charset="-122"/>
              </a:endParaRPr>
            </a:p>
          </p:txBody>
        </p:sp>
        <p:sp>
          <p:nvSpPr>
            <p:cNvPr id="302094" name="Oval 14">
              <a:extLst>
                <a:ext uri="{FF2B5EF4-FFF2-40B4-BE49-F238E27FC236}">
                  <a16:creationId xmlns:a16="http://schemas.microsoft.com/office/drawing/2014/main" id="{CB122DA9-D260-AD45-8B65-FB50A4EE1EFF}"/>
                </a:ext>
              </a:extLst>
            </p:cNvPr>
            <p:cNvSpPr>
              <a:spLocks noChangeArrowheads="1"/>
            </p:cNvSpPr>
            <p:nvPr/>
          </p:nvSpPr>
          <p:spPr bwMode="auto">
            <a:xfrm>
              <a:off x="2412" y="2271"/>
              <a:ext cx="692" cy="563"/>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zh-CN" altLang="en-US" sz="2400">
                <a:latin typeface="Times New Roman" charset="0"/>
                <a:ea typeface="宋体" charset="-122"/>
              </a:endParaRPr>
            </a:p>
          </p:txBody>
        </p:sp>
        <p:sp>
          <p:nvSpPr>
            <p:cNvPr id="302095" name="Oval 15">
              <a:extLst>
                <a:ext uri="{FF2B5EF4-FFF2-40B4-BE49-F238E27FC236}">
                  <a16:creationId xmlns:a16="http://schemas.microsoft.com/office/drawing/2014/main" id="{77B69B74-F04E-9146-BA60-3C55D84FAC43}"/>
                </a:ext>
              </a:extLst>
            </p:cNvPr>
            <p:cNvSpPr>
              <a:spLocks noChangeArrowheads="1"/>
            </p:cNvSpPr>
            <p:nvPr/>
          </p:nvSpPr>
          <p:spPr bwMode="auto">
            <a:xfrm>
              <a:off x="1935" y="2141"/>
              <a:ext cx="693" cy="647"/>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zh-CN" altLang="en-US" sz="2400">
                <a:latin typeface="Times New Roman" charset="0"/>
                <a:ea typeface="宋体" charset="-122"/>
              </a:endParaRPr>
            </a:p>
          </p:txBody>
        </p:sp>
        <p:sp>
          <p:nvSpPr>
            <p:cNvPr id="302096" name="Oval 16">
              <a:extLst>
                <a:ext uri="{FF2B5EF4-FFF2-40B4-BE49-F238E27FC236}">
                  <a16:creationId xmlns:a16="http://schemas.microsoft.com/office/drawing/2014/main" id="{FF62DF82-A2B7-5249-BC4A-726C95590B1C}"/>
                </a:ext>
              </a:extLst>
            </p:cNvPr>
            <p:cNvSpPr>
              <a:spLocks noChangeArrowheads="1"/>
            </p:cNvSpPr>
            <p:nvPr/>
          </p:nvSpPr>
          <p:spPr bwMode="auto">
            <a:xfrm>
              <a:off x="1719" y="1838"/>
              <a:ext cx="693" cy="605"/>
            </a:xfrm>
            <a:prstGeom prst="ellipse">
              <a:avLst/>
            </a:prstGeom>
            <a:solidFill>
              <a:srgbClr val="CCFFFF"/>
            </a:solidFill>
            <a:ln w="9525">
              <a:solidFill>
                <a:srgbClr val="00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zh-CN" altLang="en-US" sz="2400">
                <a:latin typeface="Times New Roman" charset="0"/>
                <a:ea typeface="宋体" charset="-122"/>
              </a:endParaRPr>
            </a:p>
          </p:txBody>
        </p:sp>
        <p:sp>
          <p:nvSpPr>
            <p:cNvPr id="302097" name="Freeform 17">
              <a:extLst>
                <a:ext uri="{FF2B5EF4-FFF2-40B4-BE49-F238E27FC236}">
                  <a16:creationId xmlns:a16="http://schemas.microsoft.com/office/drawing/2014/main" id="{5D064A12-CA47-9047-AAD2-F4E4C6D79316}"/>
                </a:ext>
              </a:extLst>
            </p:cNvPr>
            <p:cNvSpPr>
              <a:spLocks/>
            </p:cNvSpPr>
            <p:nvPr/>
          </p:nvSpPr>
          <p:spPr bwMode="auto">
            <a:xfrm>
              <a:off x="1893" y="1752"/>
              <a:ext cx="1470" cy="1037"/>
            </a:xfrm>
            <a:custGeom>
              <a:avLst/>
              <a:gdLst>
                <a:gd name="T0" fmla="*/ 43 w 1632"/>
                <a:gd name="T1" fmla="*/ 173 h 1152"/>
                <a:gd name="T2" fmla="*/ 346 w 1632"/>
                <a:gd name="T3" fmla="*/ 43 h 1152"/>
                <a:gd name="T4" fmla="*/ 605 w 1632"/>
                <a:gd name="T5" fmla="*/ 0 h 1152"/>
                <a:gd name="T6" fmla="*/ 1124 w 1632"/>
                <a:gd name="T7" fmla="*/ 43 h 1152"/>
                <a:gd name="T8" fmla="*/ 1297 w 1632"/>
                <a:gd name="T9" fmla="*/ 130 h 1152"/>
                <a:gd name="T10" fmla="*/ 1384 w 1632"/>
                <a:gd name="T11" fmla="*/ 302 h 1152"/>
                <a:gd name="T12" fmla="*/ 1470 w 1632"/>
                <a:gd name="T13" fmla="*/ 346 h 1152"/>
                <a:gd name="T14" fmla="*/ 1384 w 1632"/>
                <a:gd name="T15" fmla="*/ 821 h 1152"/>
                <a:gd name="T16" fmla="*/ 821 w 1632"/>
                <a:gd name="T17" fmla="*/ 1037 h 1152"/>
                <a:gd name="T18" fmla="*/ 259 w 1632"/>
                <a:gd name="T19" fmla="*/ 864 h 1152"/>
                <a:gd name="T20" fmla="*/ 86 w 1632"/>
                <a:gd name="T21" fmla="*/ 691 h 1152"/>
                <a:gd name="T22" fmla="*/ 0 w 1632"/>
                <a:gd name="T23" fmla="*/ 648 h 1152"/>
                <a:gd name="T24" fmla="*/ 43 w 1632"/>
                <a:gd name="T25" fmla="*/ 173 h 1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32" h="1152">
                  <a:moveTo>
                    <a:pt x="48" y="192"/>
                  </a:moveTo>
                  <a:lnTo>
                    <a:pt x="384" y="48"/>
                  </a:lnTo>
                  <a:lnTo>
                    <a:pt x="672" y="0"/>
                  </a:lnTo>
                  <a:lnTo>
                    <a:pt x="1248" y="48"/>
                  </a:lnTo>
                  <a:lnTo>
                    <a:pt x="1440" y="144"/>
                  </a:lnTo>
                  <a:lnTo>
                    <a:pt x="1536" y="336"/>
                  </a:lnTo>
                  <a:lnTo>
                    <a:pt x="1632" y="384"/>
                  </a:lnTo>
                  <a:lnTo>
                    <a:pt x="1536" y="912"/>
                  </a:lnTo>
                  <a:lnTo>
                    <a:pt x="912" y="1152"/>
                  </a:lnTo>
                  <a:lnTo>
                    <a:pt x="288" y="960"/>
                  </a:lnTo>
                  <a:lnTo>
                    <a:pt x="96" y="768"/>
                  </a:lnTo>
                  <a:lnTo>
                    <a:pt x="0" y="720"/>
                  </a:lnTo>
                  <a:lnTo>
                    <a:pt x="48" y="192"/>
                  </a:ln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en-US"/>
            </a:p>
          </p:txBody>
        </p:sp>
      </p:grpSp>
      <p:grpSp>
        <p:nvGrpSpPr>
          <p:cNvPr id="60423" name="Group 18">
            <a:extLst>
              <a:ext uri="{FF2B5EF4-FFF2-40B4-BE49-F238E27FC236}">
                <a16:creationId xmlns:a16="http://schemas.microsoft.com/office/drawing/2014/main" id="{EB682762-3CD4-AB4B-9AAE-4AB2E4E6758C}"/>
              </a:ext>
            </a:extLst>
          </p:cNvPr>
          <p:cNvGrpSpPr>
            <a:grpSpLocks/>
          </p:cNvGrpSpPr>
          <p:nvPr/>
        </p:nvGrpSpPr>
        <p:grpSpPr bwMode="auto">
          <a:xfrm>
            <a:off x="2667000" y="5791200"/>
            <a:ext cx="457200" cy="457200"/>
            <a:chOff x="384" y="1872"/>
            <a:chExt cx="336" cy="336"/>
          </a:xfrm>
        </p:grpSpPr>
        <p:sp>
          <p:nvSpPr>
            <p:cNvPr id="302099" name="AutoShape 19">
              <a:extLst>
                <a:ext uri="{FF2B5EF4-FFF2-40B4-BE49-F238E27FC236}">
                  <a16:creationId xmlns:a16="http://schemas.microsoft.com/office/drawing/2014/main" id="{29653886-F79F-784F-979B-069A1E2CF006}"/>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00" name="AutoShape 20">
              <a:extLst>
                <a:ext uri="{FF2B5EF4-FFF2-40B4-BE49-F238E27FC236}">
                  <a16:creationId xmlns:a16="http://schemas.microsoft.com/office/drawing/2014/main" id="{05909192-7C36-6244-8DBE-91EAD4EDF6E3}"/>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01" name="Rectangle 21">
              <a:extLst>
                <a:ext uri="{FF2B5EF4-FFF2-40B4-BE49-F238E27FC236}">
                  <a16:creationId xmlns:a16="http://schemas.microsoft.com/office/drawing/2014/main" id="{A6ADA70F-24FB-8044-B644-36D86E89D789}"/>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02" name="Rectangle 22">
              <a:extLst>
                <a:ext uri="{FF2B5EF4-FFF2-40B4-BE49-F238E27FC236}">
                  <a16:creationId xmlns:a16="http://schemas.microsoft.com/office/drawing/2014/main" id="{CD73ED27-F879-EF41-8215-5C47084087BF}"/>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03" name="Rectangle 23">
              <a:extLst>
                <a:ext uri="{FF2B5EF4-FFF2-40B4-BE49-F238E27FC236}">
                  <a16:creationId xmlns:a16="http://schemas.microsoft.com/office/drawing/2014/main" id="{671AEFF7-AC22-E84E-AE91-0175776EB373}"/>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04" name="Freeform 24" descr="Dotted grid">
              <a:extLst>
                <a:ext uri="{FF2B5EF4-FFF2-40B4-BE49-F238E27FC236}">
                  <a16:creationId xmlns:a16="http://schemas.microsoft.com/office/drawing/2014/main" id="{4AE1B32C-EE44-4245-9619-09DDE3B2D41C}"/>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cxnSp>
        <p:nvCxnSpPr>
          <p:cNvPr id="302105" name="AutoShape 25">
            <a:extLst>
              <a:ext uri="{FF2B5EF4-FFF2-40B4-BE49-F238E27FC236}">
                <a16:creationId xmlns:a16="http://schemas.microsoft.com/office/drawing/2014/main" id="{06E93E7A-C2B1-4E49-9D6F-FEE90F53A853}"/>
              </a:ext>
            </a:extLst>
          </p:cNvPr>
          <p:cNvCxnSpPr>
            <a:cxnSpLocks noChangeShapeType="1"/>
            <a:stCxn id="302102" idx="3"/>
            <a:endCxn id="302086" idx="1"/>
          </p:cNvCxnSpPr>
          <p:nvPr/>
        </p:nvCxnSpPr>
        <p:spPr bwMode="auto">
          <a:xfrm flipV="1">
            <a:off x="3062288" y="60579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0425" name="Group 26">
            <a:extLst>
              <a:ext uri="{FF2B5EF4-FFF2-40B4-BE49-F238E27FC236}">
                <a16:creationId xmlns:a16="http://schemas.microsoft.com/office/drawing/2014/main" id="{5128462C-69FC-9741-A538-60DBD03CB38D}"/>
              </a:ext>
            </a:extLst>
          </p:cNvPr>
          <p:cNvGrpSpPr>
            <a:grpSpLocks/>
          </p:cNvGrpSpPr>
          <p:nvPr/>
        </p:nvGrpSpPr>
        <p:grpSpPr bwMode="auto">
          <a:xfrm>
            <a:off x="4343400" y="5943600"/>
            <a:ext cx="457200" cy="457200"/>
            <a:chOff x="384" y="1872"/>
            <a:chExt cx="336" cy="336"/>
          </a:xfrm>
        </p:grpSpPr>
        <p:sp>
          <p:nvSpPr>
            <p:cNvPr id="302107" name="AutoShape 27">
              <a:extLst>
                <a:ext uri="{FF2B5EF4-FFF2-40B4-BE49-F238E27FC236}">
                  <a16:creationId xmlns:a16="http://schemas.microsoft.com/office/drawing/2014/main" id="{B712DC93-6E2F-CA43-ACC3-21C2A5378A4A}"/>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08" name="AutoShape 28">
              <a:extLst>
                <a:ext uri="{FF2B5EF4-FFF2-40B4-BE49-F238E27FC236}">
                  <a16:creationId xmlns:a16="http://schemas.microsoft.com/office/drawing/2014/main" id="{A8FB346D-2C64-9042-85C9-FC5C0066E0CF}"/>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09" name="Rectangle 29">
              <a:extLst>
                <a:ext uri="{FF2B5EF4-FFF2-40B4-BE49-F238E27FC236}">
                  <a16:creationId xmlns:a16="http://schemas.microsoft.com/office/drawing/2014/main" id="{FB6E9CC3-8F56-A044-B219-1A69D20D2F95}"/>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10" name="Rectangle 30">
              <a:extLst>
                <a:ext uri="{FF2B5EF4-FFF2-40B4-BE49-F238E27FC236}">
                  <a16:creationId xmlns:a16="http://schemas.microsoft.com/office/drawing/2014/main" id="{35FFA539-85D1-9E49-91D4-81993493B54F}"/>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11" name="Rectangle 31">
              <a:extLst>
                <a:ext uri="{FF2B5EF4-FFF2-40B4-BE49-F238E27FC236}">
                  <a16:creationId xmlns:a16="http://schemas.microsoft.com/office/drawing/2014/main" id="{F23DAEAF-656F-F149-8C54-ABEDB2DB2140}"/>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12" name="Freeform 32" descr="Dotted grid">
              <a:extLst>
                <a:ext uri="{FF2B5EF4-FFF2-40B4-BE49-F238E27FC236}">
                  <a16:creationId xmlns:a16="http://schemas.microsoft.com/office/drawing/2014/main" id="{78B701B0-C404-EA48-B1DA-7F7CE3BF9802}"/>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grpSp>
        <p:nvGrpSpPr>
          <p:cNvPr id="60426" name="Group 33">
            <a:extLst>
              <a:ext uri="{FF2B5EF4-FFF2-40B4-BE49-F238E27FC236}">
                <a16:creationId xmlns:a16="http://schemas.microsoft.com/office/drawing/2014/main" id="{B3C110F9-A7D4-A34A-8309-6BCF135712B7}"/>
              </a:ext>
            </a:extLst>
          </p:cNvPr>
          <p:cNvGrpSpPr>
            <a:grpSpLocks/>
          </p:cNvGrpSpPr>
          <p:nvPr/>
        </p:nvGrpSpPr>
        <p:grpSpPr bwMode="auto">
          <a:xfrm>
            <a:off x="4876800" y="6096000"/>
            <a:ext cx="228600" cy="228600"/>
            <a:chOff x="765" y="1992"/>
            <a:chExt cx="291" cy="240"/>
          </a:xfrm>
        </p:grpSpPr>
        <p:sp>
          <p:nvSpPr>
            <p:cNvPr id="302114" name="Oval 34">
              <a:extLst>
                <a:ext uri="{FF2B5EF4-FFF2-40B4-BE49-F238E27FC236}">
                  <a16:creationId xmlns:a16="http://schemas.microsoft.com/office/drawing/2014/main" id="{077EEE1D-7B36-EF49-9053-7F1D816EBBBF}"/>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15" name="Rectangle 35">
              <a:extLst>
                <a:ext uri="{FF2B5EF4-FFF2-40B4-BE49-F238E27FC236}">
                  <a16:creationId xmlns:a16="http://schemas.microsoft.com/office/drawing/2014/main" id="{4F335CFC-5A6D-324B-9025-56E934A770C2}"/>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16" name="Oval 36">
              <a:extLst>
                <a:ext uri="{FF2B5EF4-FFF2-40B4-BE49-F238E27FC236}">
                  <a16:creationId xmlns:a16="http://schemas.microsoft.com/office/drawing/2014/main" id="{D365260D-7955-BA44-AE00-C157BFA67E65}"/>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cxnSp>
        <p:nvCxnSpPr>
          <p:cNvPr id="302117" name="AutoShape 37">
            <a:extLst>
              <a:ext uri="{FF2B5EF4-FFF2-40B4-BE49-F238E27FC236}">
                <a16:creationId xmlns:a16="http://schemas.microsoft.com/office/drawing/2014/main" id="{B65A53DF-CDA7-BF45-9AB3-1E89E2458168}"/>
              </a:ext>
            </a:extLst>
          </p:cNvPr>
          <p:cNvCxnSpPr>
            <a:cxnSpLocks noChangeShapeType="1"/>
            <a:stCxn id="302110" idx="3"/>
            <a:endCxn id="302115" idx="1"/>
          </p:cNvCxnSpPr>
          <p:nvPr/>
        </p:nvCxnSpPr>
        <p:spPr bwMode="auto">
          <a:xfrm flipV="1">
            <a:off x="4738688" y="62103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0428" name="Group 38">
            <a:extLst>
              <a:ext uri="{FF2B5EF4-FFF2-40B4-BE49-F238E27FC236}">
                <a16:creationId xmlns:a16="http://schemas.microsoft.com/office/drawing/2014/main" id="{45FD480E-A713-5941-9EA9-B643131DDD64}"/>
              </a:ext>
            </a:extLst>
          </p:cNvPr>
          <p:cNvGrpSpPr>
            <a:grpSpLocks/>
          </p:cNvGrpSpPr>
          <p:nvPr/>
        </p:nvGrpSpPr>
        <p:grpSpPr bwMode="auto">
          <a:xfrm>
            <a:off x="6096000" y="5638800"/>
            <a:ext cx="457200" cy="457200"/>
            <a:chOff x="384" y="1872"/>
            <a:chExt cx="336" cy="336"/>
          </a:xfrm>
        </p:grpSpPr>
        <p:sp>
          <p:nvSpPr>
            <p:cNvPr id="302119" name="AutoShape 39">
              <a:extLst>
                <a:ext uri="{FF2B5EF4-FFF2-40B4-BE49-F238E27FC236}">
                  <a16:creationId xmlns:a16="http://schemas.microsoft.com/office/drawing/2014/main" id="{99D7F4A6-C6A2-5443-B68B-15A5D1063C59}"/>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20" name="AutoShape 40">
              <a:extLst>
                <a:ext uri="{FF2B5EF4-FFF2-40B4-BE49-F238E27FC236}">
                  <a16:creationId xmlns:a16="http://schemas.microsoft.com/office/drawing/2014/main" id="{FD10419A-1423-3B41-9E86-FAB79BC40152}"/>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21" name="Rectangle 41">
              <a:extLst>
                <a:ext uri="{FF2B5EF4-FFF2-40B4-BE49-F238E27FC236}">
                  <a16:creationId xmlns:a16="http://schemas.microsoft.com/office/drawing/2014/main" id="{E068D9AD-67F0-B24C-B241-A32672B6DFCE}"/>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22" name="Rectangle 42">
              <a:extLst>
                <a:ext uri="{FF2B5EF4-FFF2-40B4-BE49-F238E27FC236}">
                  <a16:creationId xmlns:a16="http://schemas.microsoft.com/office/drawing/2014/main" id="{55C6189C-7F9D-444D-99C2-539AC7DBB20B}"/>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23" name="Rectangle 43">
              <a:extLst>
                <a:ext uri="{FF2B5EF4-FFF2-40B4-BE49-F238E27FC236}">
                  <a16:creationId xmlns:a16="http://schemas.microsoft.com/office/drawing/2014/main" id="{610F063F-8889-7549-985C-D779494170A1}"/>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24" name="Freeform 44" descr="Dotted grid">
              <a:extLst>
                <a:ext uri="{FF2B5EF4-FFF2-40B4-BE49-F238E27FC236}">
                  <a16:creationId xmlns:a16="http://schemas.microsoft.com/office/drawing/2014/main" id="{95E2BD07-990E-774B-A192-C60E5197DE4D}"/>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grpSp>
        <p:nvGrpSpPr>
          <p:cNvPr id="60429" name="Group 45">
            <a:extLst>
              <a:ext uri="{FF2B5EF4-FFF2-40B4-BE49-F238E27FC236}">
                <a16:creationId xmlns:a16="http://schemas.microsoft.com/office/drawing/2014/main" id="{C9407BEF-6611-2E41-844C-CC18596B6A1C}"/>
              </a:ext>
            </a:extLst>
          </p:cNvPr>
          <p:cNvGrpSpPr>
            <a:grpSpLocks/>
          </p:cNvGrpSpPr>
          <p:nvPr/>
        </p:nvGrpSpPr>
        <p:grpSpPr bwMode="auto">
          <a:xfrm>
            <a:off x="6629400" y="5791200"/>
            <a:ext cx="228600" cy="228600"/>
            <a:chOff x="765" y="1992"/>
            <a:chExt cx="291" cy="240"/>
          </a:xfrm>
        </p:grpSpPr>
        <p:sp>
          <p:nvSpPr>
            <p:cNvPr id="302126" name="Oval 46">
              <a:extLst>
                <a:ext uri="{FF2B5EF4-FFF2-40B4-BE49-F238E27FC236}">
                  <a16:creationId xmlns:a16="http://schemas.microsoft.com/office/drawing/2014/main" id="{841D990E-08A9-E34F-AB9B-98F3C9827935}"/>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27" name="Rectangle 47">
              <a:extLst>
                <a:ext uri="{FF2B5EF4-FFF2-40B4-BE49-F238E27FC236}">
                  <a16:creationId xmlns:a16="http://schemas.microsoft.com/office/drawing/2014/main" id="{3B525E41-3EBF-D049-A213-7FE4CA9CA74B}"/>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28" name="Oval 48">
              <a:extLst>
                <a:ext uri="{FF2B5EF4-FFF2-40B4-BE49-F238E27FC236}">
                  <a16:creationId xmlns:a16="http://schemas.microsoft.com/office/drawing/2014/main" id="{F910B300-5EED-024E-8438-258BA8603C1C}"/>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cxnSp>
        <p:nvCxnSpPr>
          <p:cNvPr id="302129" name="AutoShape 49">
            <a:extLst>
              <a:ext uri="{FF2B5EF4-FFF2-40B4-BE49-F238E27FC236}">
                <a16:creationId xmlns:a16="http://schemas.microsoft.com/office/drawing/2014/main" id="{62958AC8-8696-B144-B212-10D6BD35EE8B}"/>
              </a:ext>
            </a:extLst>
          </p:cNvPr>
          <p:cNvCxnSpPr>
            <a:cxnSpLocks noChangeShapeType="1"/>
            <a:stCxn id="302122" idx="3"/>
            <a:endCxn id="302127" idx="1"/>
          </p:cNvCxnSpPr>
          <p:nvPr/>
        </p:nvCxnSpPr>
        <p:spPr bwMode="auto">
          <a:xfrm flipV="1">
            <a:off x="6491288" y="59055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0431" name="Group 50">
            <a:extLst>
              <a:ext uri="{FF2B5EF4-FFF2-40B4-BE49-F238E27FC236}">
                <a16:creationId xmlns:a16="http://schemas.microsoft.com/office/drawing/2014/main" id="{D56DDA95-495F-7542-ACB3-5641D63B55B6}"/>
              </a:ext>
            </a:extLst>
          </p:cNvPr>
          <p:cNvGrpSpPr>
            <a:grpSpLocks/>
          </p:cNvGrpSpPr>
          <p:nvPr/>
        </p:nvGrpSpPr>
        <p:grpSpPr bwMode="auto">
          <a:xfrm>
            <a:off x="6248400" y="4038600"/>
            <a:ext cx="457200" cy="457200"/>
            <a:chOff x="384" y="1872"/>
            <a:chExt cx="336" cy="336"/>
          </a:xfrm>
        </p:grpSpPr>
        <p:sp>
          <p:nvSpPr>
            <p:cNvPr id="302131" name="AutoShape 51">
              <a:extLst>
                <a:ext uri="{FF2B5EF4-FFF2-40B4-BE49-F238E27FC236}">
                  <a16:creationId xmlns:a16="http://schemas.microsoft.com/office/drawing/2014/main" id="{67FCE901-FC98-2A47-A7DC-0ECB30B9408A}"/>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32" name="AutoShape 52">
              <a:extLst>
                <a:ext uri="{FF2B5EF4-FFF2-40B4-BE49-F238E27FC236}">
                  <a16:creationId xmlns:a16="http://schemas.microsoft.com/office/drawing/2014/main" id="{50ECA467-4147-CA44-803B-630D0B1D14DF}"/>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33" name="Rectangle 53">
              <a:extLst>
                <a:ext uri="{FF2B5EF4-FFF2-40B4-BE49-F238E27FC236}">
                  <a16:creationId xmlns:a16="http://schemas.microsoft.com/office/drawing/2014/main" id="{556F65E9-410D-D34C-BC24-AED8D36B6FC3}"/>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34" name="Rectangle 54">
              <a:extLst>
                <a:ext uri="{FF2B5EF4-FFF2-40B4-BE49-F238E27FC236}">
                  <a16:creationId xmlns:a16="http://schemas.microsoft.com/office/drawing/2014/main" id="{9F48540F-730C-E04C-A29C-204CAA4E65DC}"/>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35" name="Rectangle 55">
              <a:extLst>
                <a:ext uri="{FF2B5EF4-FFF2-40B4-BE49-F238E27FC236}">
                  <a16:creationId xmlns:a16="http://schemas.microsoft.com/office/drawing/2014/main" id="{3E26759C-E817-354A-803D-CD81EA36878C}"/>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36" name="Freeform 56" descr="Dotted grid">
              <a:extLst>
                <a:ext uri="{FF2B5EF4-FFF2-40B4-BE49-F238E27FC236}">
                  <a16:creationId xmlns:a16="http://schemas.microsoft.com/office/drawing/2014/main" id="{5DAA3839-90ED-2A45-BA00-967D22BE1F22}"/>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grpSp>
        <p:nvGrpSpPr>
          <p:cNvPr id="60432" name="Group 57">
            <a:extLst>
              <a:ext uri="{FF2B5EF4-FFF2-40B4-BE49-F238E27FC236}">
                <a16:creationId xmlns:a16="http://schemas.microsoft.com/office/drawing/2014/main" id="{13081B8B-EC09-2949-B38F-A88D441329CA}"/>
              </a:ext>
            </a:extLst>
          </p:cNvPr>
          <p:cNvGrpSpPr>
            <a:grpSpLocks/>
          </p:cNvGrpSpPr>
          <p:nvPr/>
        </p:nvGrpSpPr>
        <p:grpSpPr bwMode="auto">
          <a:xfrm>
            <a:off x="6781800" y="4191000"/>
            <a:ext cx="228600" cy="228600"/>
            <a:chOff x="765" y="1992"/>
            <a:chExt cx="291" cy="240"/>
          </a:xfrm>
        </p:grpSpPr>
        <p:sp>
          <p:nvSpPr>
            <p:cNvPr id="302138" name="Oval 58">
              <a:extLst>
                <a:ext uri="{FF2B5EF4-FFF2-40B4-BE49-F238E27FC236}">
                  <a16:creationId xmlns:a16="http://schemas.microsoft.com/office/drawing/2014/main" id="{49567C47-9250-C243-A4D3-00D04390997D}"/>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39" name="Rectangle 59">
              <a:extLst>
                <a:ext uri="{FF2B5EF4-FFF2-40B4-BE49-F238E27FC236}">
                  <a16:creationId xmlns:a16="http://schemas.microsoft.com/office/drawing/2014/main" id="{29667AEF-E169-D046-9433-9BD2D753C3AE}"/>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40" name="Oval 60">
              <a:extLst>
                <a:ext uri="{FF2B5EF4-FFF2-40B4-BE49-F238E27FC236}">
                  <a16:creationId xmlns:a16="http://schemas.microsoft.com/office/drawing/2014/main" id="{C9074726-D9CF-1047-9409-5EE6BA011354}"/>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cxnSp>
        <p:nvCxnSpPr>
          <p:cNvPr id="302141" name="AutoShape 61">
            <a:extLst>
              <a:ext uri="{FF2B5EF4-FFF2-40B4-BE49-F238E27FC236}">
                <a16:creationId xmlns:a16="http://schemas.microsoft.com/office/drawing/2014/main" id="{8A676BB2-0BD1-2B40-A685-CD3614C84B81}"/>
              </a:ext>
            </a:extLst>
          </p:cNvPr>
          <p:cNvCxnSpPr>
            <a:cxnSpLocks noChangeShapeType="1"/>
            <a:stCxn id="302134" idx="3"/>
            <a:endCxn id="302139" idx="1"/>
          </p:cNvCxnSpPr>
          <p:nvPr/>
        </p:nvCxnSpPr>
        <p:spPr bwMode="auto">
          <a:xfrm flipV="1">
            <a:off x="6643688" y="43053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0434" name="Group 62">
            <a:extLst>
              <a:ext uri="{FF2B5EF4-FFF2-40B4-BE49-F238E27FC236}">
                <a16:creationId xmlns:a16="http://schemas.microsoft.com/office/drawing/2014/main" id="{F4FC3D75-4654-DF43-A06F-2DF2500942B7}"/>
              </a:ext>
            </a:extLst>
          </p:cNvPr>
          <p:cNvGrpSpPr>
            <a:grpSpLocks/>
          </p:cNvGrpSpPr>
          <p:nvPr/>
        </p:nvGrpSpPr>
        <p:grpSpPr bwMode="auto">
          <a:xfrm>
            <a:off x="3962400" y="3429000"/>
            <a:ext cx="457200" cy="457200"/>
            <a:chOff x="384" y="1872"/>
            <a:chExt cx="336" cy="336"/>
          </a:xfrm>
        </p:grpSpPr>
        <p:sp>
          <p:nvSpPr>
            <p:cNvPr id="302143" name="AutoShape 63">
              <a:extLst>
                <a:ext uri="{FF2B5EF4-FFF2-40B4-BE49-F238E27FC236}">
                  <a16:creationId xmlns:a16="http://schemas.microsoft.com/office/drawing/2014/main" id="{534EDE23-5308-EA4D-8B3F-BB6757DA156D}"/>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44" name="AutoShape 64">
              <a:extLst>
                <a:ext uri="{FF2B5EF4-FFF2-40B4-BE49-F238E27FC236}">
                  <a16:creationId xmlns:a16="http://schemas.microsoft.com/office/drawing/2014/main" id="{17C2075A-552C-A343-A797-E5DC6F67A965}"/>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45" name="Rectangle 65">
              <a:extLst>
                <a:ext uri="{FF2B5EF4-FFF2-40B4-BE49-F238E27FC236}">
                  <a16:creationId xmlns:a16="http://schemas.microsoft.com/office/drawing/2014/main" id="{7F03204D-8244-E049-BB17-713B857AC303}"/>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46" name="Rectangle 66">
              <a:extLst>
                <a:ext uri="{FF2B5EF4-FFF2-40B4-BE49-F238E27FC236}">
                  <a16:creationId xmlns:a16="http://schemas.microsoft.com/office/drawing/2014/main" id="{3D176601-8F98-5B40-8E24-68E8C00C9651}"/>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47" name="Rectangle 67">
              <a:extLst>
                <a:ext uri="{FF2B5EF4-FFF2-40B4-BE49-F238E27FC236}">
                  <a16:creationId xmlns:a16="http://schemas.microsoft.com/office/drawing/2014/main" id="{8B8C4ACF-116C-7A48-8ADE-C4E79F3E1D0A}"/>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48" name="Freeform 68" descr="Dotted grid">
              <a:extLst>
                <a:ext uri="{FF2B5EF4-FFF2-40B4-BE49-F238E27FC236}">
                  <a16:creationId xmlns:a16="http://schemas.microsoft.com/office/drawing/2014/main" id="{8C5869E0-CBC9-334E-B90C-B229FE1AC595}"/>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grpSp>
        <p:nvGrpSpPr>
          <p:cNvPr id="60435" name="Group 69">
            <a:extLst>
              <a:ext uri="{FF2B5EF4-FFF2-40B4-BE49-F238E27FC236}">
                <a16:creationId xmlns:a16="http://schemas.microsoft.com/office/drawing/2014/main" id="{856D79E7-C7C4-FA4F-8D7E-5BA8FAB0B164}"/>
              </a:ext>
            </a:extLst>
          </p:cNvPr>
          <p:cNvGrpSpPr>
            <a:grpSpLocks/>
          </p:cNvGrpSpPr>
          <p:nvPr/>
        </p:nvGrpSpPr>
        <p:grpSpPr bwMode="auto">
          <a:xfrm>
            <a:off x="4495800" y="3581400"/>
            <a:ext cx="228600" cy="228600"/>
            <a:chOff x="765" y="1992"/>
            <a:chExt cx="291" cy="240"/>
          </a:xfrm>
        </p:grpSpPr>
        <p:sp>
          <p:nvSpPr>
            <p:cNvPr id="302150" name="Oval 70">
              <a:extLst>
                <a:ext uri="{FF2B5EF4-FFF2-40B4-BE49-F238E27FC236}">
                  <a16:creationId xmlns:a16="http://schemas.microsoft.com/office/drawing/2014/main" id="{25449D06-8E1E-EB46-955C-9F0F010FEF8D}"/>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51" name="Rectangle 71">
              <a:extLst>
                <a:ext uri="{FF2B5EF4-FFF2-40B4-BE49-F238E27FC236}">
                  <a16:creationId xmlns:a16="http://schemas.microsoft.com/office/drawing/2014/main" id="{C8D51F0D-577A-8044-8030-7EAE314B52B7}"/>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52" name="Oval 72">
              <a:extLst>
                <a:ext uri="{FF2B5EF4-FFF2-40B4-BE49-F238E27FC236}">
                  <a16:creationId xmlns:a16="http://schemas.microsoft.com/office/drawing/2014/main" id="{D878D636-32E5-F248-9150-FEE2822DFA3E}"/>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cxnSp>
        <p:nvCxnSpPr>
          <p:cNvPr id="302153" name="AutoShape 73">
            <a:extLst>
              <a:ext uri="{FF2B5EF4-FFF2-40B4-BE49-F238E27FC236}">
                <a16:creationId xmlns:a16="http://schemas.microsoft.com/office/drawing/2014/main" id="{9C3C20C2-46E6-3540-AEC9-940154D75A1E}"/>
              </a:ext>
            </a:extLst>
          </p:cNvPr>
          <p:cNvCxnSpPr>
            <a:cxnSpLocks noChangeShapeType="1"/>
            <a:stCxn id="302146" idx="3"/>
            <a:endCxn id="302151" idx="1"/>
          </p:cNvCxnSpPr>
          <p:nvPr/>
        </p:nvCxnSpPr>
        <p:spPr bwMode="auto">
          <a:xfrm flipV="1">
            <a:off x="4357688" y="36957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0437" name="Group 74">
            <a:extLst>
              <a:ext uri="{FF2B5EF4-FFF2-40B4-BE49-F238E27FC236}">
                <a16:creationId xmlns:a16="http://schemas.microsoft.com/office/drawing/2014/main" id="{71E54EDE-F923-C340-9478-468DB28CA0F8}"/>
              </a:ext>
            </a:extLst>
          </p:cNvPr>
          <p:cNvGrpSpPr>
            <a:grpSpLocks/>
          </p:cNvGrpSpPr>
          <p:nvPr/>
        </p:nvGrpSpPr>
        <p:grpSpPr bwMode="auto">
          <a:xfrm>
            <a:off x="1828800" y="3962400"/>
            <a:ext cx="457200" cy="457200"/>
            <a:chOff x="384" y="1872"/>
            <a:chExt cx="336" cy="336"/>
          </a:xfrm>
        </p:grpSpPr>
        <p:sp>
          <p:nvSpPr>
            <p:cNvPr id="302155" name="AutoShape 75">
              <a:extLst>
                <a:ext uri="{FF2B5EF4-FFF2-40B4-BE49-F238E27FC236}">
                  <a16:creationId xmlns:a16="http://schemas.microsoft.com/office/drawing/2014/main" id="{40970FCD-88ED-BD49-8BB5-2E71403929D2}"/>
                </a:ext>
              </a:extLst>
            </p:cNvPr>
            <p:cNvSpPr>
              <a:spLocks noChangeArrowheads="1"/>
            </p:cNvSpPr>
            <p:nvPr/>
          </p:nvSpPr>
          <p:spPr bwMode="auto">
            <a:xfrm>
              <a:off x="451" y="1872"/>
              <a:ext cx="203" cy="207"/>
            </a:xfrm>
            <a:prstGeom prst="roundRect">
              <a:avLst>
                <a:gd name="adj" fmla="val 16667"/>
              </a:avLst>
            </a:prstGeom>
            <a:solidFill>
              <a:srgbClr val="FFFFCC"/>
            </a:solidFill>
            <a:ln w="9525">
              <a:solidFill>
                <a:schemeClr val="tx1"/>
              </a:solidFill>
              <a:round/>
              <a:headEnd/>
              <a:tailEnd/>
            </a:ln>
            <a:effectLst>
              <a:outerShdw blurRad="63500" dist="29783" dir="1514402" algn="ctr" rotWithShape="0">
                <a:schemeClr val="bg2">
                  <a:alpha val="74998"/>
                </a:schemeClr>
              </a:outerShdw>
            </a:effectLst>
          </p:spPr>
          <p:txBody>
            <a:bodyPr wrap="none" anchor="ctr"/>
            <a:lstStyle/>
            <a:p>
              <a:pPr eaLnBrk="1" hangingPunct="1">
                <a:defRPr/>
              </a:pPr>
              <a:endParaRPr lang="zh-CN" altLang="en-US">
                <a:latin typeface="Tahoma" charset="0"/>
                <a:ea typeface="宋体" charset="-122"/>
              </a:endParaRPr>
            </a:p>
          </p:txBody>
        </p:sp>
        <p:sp>
          <p:nvSpPr>
            <p:cNvPr id="302156" name="AutoShape 76">
              <a:extLst>
                <a:ext uri="{FF2B5EF4-FFF2-40B4-BE49-F238E27FC236}">
                  <a16:creationId xmlns:a16="http://schemas.microsoft.com/office/drawing/2014/main" id="{D4B0CBD1-474C-C647-BDF1-7F76F305C9A8}"/>
                </a:ext>
              </a:extLst>
            </p:cNvPr>
            <p:cNvSpPr>
              <a:spLocks noChangeArrowheads="1"/>
            </p:cNvSpPr>
            <p:nvPr/>
          </p:nvSpPr>
          <p:spPr bwMode="auto">
            <a:xfrm>
              <a:off x="474" y="1898"/>
              <a:ext cx="156" cy="155"/>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57" name="Rectangle 77">
              <a:extLst>
                <a:ext uri="{FF2B5EF4-FFF2-40B4-BE49-F238E27FC236}">
                  <a16:creationId xmlns:a16="http://schemas.microsoft.com/office/drawing/2014/main" id="{51806DC4-0EBB-5541-9DD5-A1A2DC6421B6}"/>
                </a:ext>
              </a:extLst>
            </p:cNvPr>
            <p:cNvSpPr>
              <a:spLocks noChangeArrowheads="1"/>
            </p:cNvSpPr>
            <p:nvPr/>
          </p:nvSpPr>
          <p:spPr bwMode="auto">
            <a:xfrm>
              <a:off x="430" y="2079"/>
              <a:ext cx="245" cy="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58" name="Rectangle 78">
              <a:extLst>
                <a:ext uri="{FF2B5EF4-FFF2-40B4-BE49-F238E27FC236}">
                  <a16:creationId xmlns:a16="http://schemas.microsoft.com/office/drawing/2014/main" id="{CCFD4C72-0AC8-0E48-AA32-13025546C13B}"/>
                </a:ext>
              </a:extLst>
            </p:cNvPr>
            <p:cNvSpPr>
              <a:spLocks noChangeArrowheads="1"/>
            </p:cNvSpPr>
            <p:nvPr/>
          </p:nvSpPr>
          <p:spPr bwMode="auto">
            <a:xfrm>
              <a:off x="430" y="2105"/>
              <a:ext cx="245" cy="5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59" name="Rectangle 79">
              <a:extLst>
                <a:ext uri="{FF2B5EF4-FFF2-40B4-BE49-F238E27FC236}">
                  <a16:creationId xmlns:a16="http://schemas.microsoft.com/office/drawing/2014/main" id="{568100D1-FD57-0A4E-A31B-70AB25D28A1C}"/>
                </a:ext>
              </a:extLst>
            </p:cNvPr>
            <p:cNvSpPr>
              <a:spLocks noChangeArrowheads="1"/>
            </p:cNvSpPr>
            <p:nvPr/>
          </p:nvSpPr>
          <p:spPr bwMode="auto">
            <a:xfrm>
              <a:off x="451" y="2105"/>
              <a:ext cx="91" cy="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02160" name="Freeform 80" descr="Dotted grid">
              <a:extLst>
                <a:ext uri="{FF2B5EF4-FFF2-40B4-BE49-F238E27FC236}">
                  <a16:creationId xmlns:a16="http://schemas.microsoft.com/office/drawing/2014/main" id="{8CB74A90-7FFA-0A4D-A098-D2B479532C2B}"/>
                </a:ext>
              </a:extLst>
            </p:cNvPr>
            <p:cNvSpPr>
              <a:spLocks/>
            </p:cNvSpPr>
            <p:nvPr/>
          </p:nvSpPr>
          <p:spPr bwMode="auto">
            <a:xfrm>
              <a:off x="384" y="2156"/>
              <a:ext cx="336" cy="52"/>
            </a:xfrm>
            <a:custGeom>
              <a:avLst/>
              <a:gdLst>
                <a:gd name="T0" fmla="*/ 45 w 720"/>
                <a:gd name="T1" fmla="*/ 0 h 48"/>
                <a:gd name="T2" fmla="*/ 291 w 720"/>
                <a:gd name="T3" fmla="*/ 0 h 48"/>
                <a:gd name="T4" fmla="*/ 336 w 720"/>
                <a:gd name="T5" fmla="*/ 52 h 48"/>
                <a:gd name="T6" fmla="*/ 0 w 720"/>
                <a:gd name="T7" fmla="*/ 52 h 48"/>
                <a:gd name="T8" fmla="*/ 45 w 720"/>
                <a:gd name="T9" fmla="*/ 0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48">
                  <a:moveTo>
                    <a:pt x="96" y="0"/>
                  </a:moveTo>
                  <a:lnTo>
                    <a:pt x="624" y="0"/>
                  </a:lnTo>
                  <a:lnTo>
                    <a:pt x="720" y="48"/>
                  </a:lnTo>
                  <a:lnTo>
                    <a:pt x="0" y="48"/>
                  </a:lnTo>
                  <a:lnTo>
                    <a:pt x="96" y="0"/>
                  </a:lnTo>
                  <a:close/>
                </a:path>
              </a:pathLst>
            </a:custGeom>
            <a:blipFill dpi="0" rotWithShape="0">
              <a:blip r:embed="rId3"/>
              <a:srcRect/>
              <a:tile tx="0" ty="0" sx="100000" sy="100000" flip="none" algn="tl"/>
            </a:bli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zh-CN" altLang="en-US"/>
            </a:p>
          </p:txBody>
        </p:sp>
      </p:grpSp>
      <p:grpSp>
        <p:nvGrpSpPr>
          <p:cNvPr id="60438" name="Group 81">
            <a:extLst>
              <a:ext uri="{FF2B5EF4-FFF2-40B4-BE49-F238E27FC236}">
                <a16:creationId xmlns:a16="http://schemas.microsoft.com/office/drawing/2014/main" id="{1CC99289-C483-094E-A2A3-43C3194F3FAB}"/>
              </a:ext>
            </a:extLst>
          </p:cNvPr>
          <p:cNvGrpSpPr>
            <a:grpSpLocks/>
          </p:cNvGrpSpPr>
          <p:nvPr/>
        </p:nvGrpSpPr>
        <p:grpSpPr bwMode="auto">
          <a:xfrm>
            <a:off x="2362200" y="4114800"/>
            <a:ext cx="228600" cy="228600"/>
            <a:chOff x="765" y="1992"/>
            <a:chExt cx="291" cy="240"/>
          </a:xfrm>
        </p:grpSpPr>
        <p:sp>
          <p:nvSpPr>
            <p:cNvPr id="302162" name="Oval 82">
              <a:extLst>
                <a:ext uri="{FF2B5EF4-FFF2-40B4-BE49-F238E27FC236}">
                  <a16:creationId xmlns:a16="http://schemas.microsoft.com/office/drawing/2014/main" id="{5B3825DB-66C6-6848-9F65-2674AC5335FB}"/>
                </a:ext>
              </a:extLst>
            </p:cNvPr>
            <p:cNvSpPr>
              <a:spLocks noChangeArrowheads="1"/>
            </p:cNvSpPr>
            <p:nvPr/>
          </p:nvSpPr>
          <p:spPr bwMode="auto">
            <a:xfrm>
              <a:off x="765" y="2184"/>
              <a:ext cx="289" cy="48"/>
            </a:xfrm>
            <a:prstGeom prst="ellipse">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63" name="Rectangle 83">
              <a:extLst>
                <a:ext uri="{FF2B5EF4-FFF2-40B4-BE49-F238E27FC236}">
                  <a16:creationId xmlns:a16="http://schemas.microsoft.com/office/drawing/2014/main" id="{425F0EB5-056D-454B-9F11-2A92476D7D74}"/>
                </a:ext>
              </a:extLst>
            </p:cNvPr>
            <p:cNvSpPr>
              <a:spLocks noChangeArrowheads="1"/>
            </p:cNvSpPr>
            <p:nvPr/>
          </p:nvSpPr>
          <p:spPr bwMode="auto">
            <a:xfrm>
              <a:off x="767" y="2015"/>
              <a:ext cx="289" cy="193"/>
            </a:xfrm>
            <a:prstGeom prst="rect">
              <a:avLst/>
            </a:prstGeom>
            <a:gradFill rotWithShape="0">
              <a:gsLst>
                <a:gs pos="0">
                  <a:schemeClr val="bg2">
                    <a:gamma/>
                    <a:shade val="46275"/>
                    <a:invGamma/>
                  </a:schemeClr>
                </a:gs>
                <a:gs pos="50000">
                  <a:schemeClr val="bg2"/>
                </a:gs>
                <a:gs pos="100000">
                  <a:schemeClr val="bg2">
                    <a:gamma/>
                    <a:shade val="46275"/>
                    <a:invGamma/>
                  </a:schemeClr>
                </a:gs>
              </a:gsLst>
              <a:lin ang="0" scaled="1"/>
            </a:gra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64" name="Oval 84">
              <a:extLst>
                <a:ext uri="{FF2B5EF4-FFF2-40B4-BE49-F238E27FC236}">
                  <a16:creationId xmlns:a16="http://schemas.microsoft.com/office/drawing/2014/main" id="{77BBF207-6035-EA42-B034-7AB1DDFB0E92}"/>
                </a:ext>
              </a:extLst>
            </p:cNvPr>
            <p:cNvSpPr>
              <a:spLocks noChangeArrowheads="1"/>
            </p:cNvSpPr>
            <p:nvPr/>
          </p:nvSpPr>
          <p:spPr bwMode="auto">
            <a:xfrm>
              <a:off x="767" y="1992"/>
              <a:ext cx="289" cy="48"/>
            </a:xfrm>
            <a:prstGeom prst="ellipse">
              <a:avLst/>
            </a:prstGeom>
            <a:solidFill>
              <a:schemeClr val="bg2"/>
            </a:solidFill>
            <a:ln>
              <a:noFill/>
            </a:ln>
            <a:effectLst/>
            <a:extLst>
              <a:ext uri="{91240B29-F687-4F45-9708-019B960494DF}">
                <a14:hiddenLine xmlns:a14="http://schemas.microsoft.com/office/drawing/2010/main" w="12700">
                  <a:solidFill>
                    <a:schemeClr val="bg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grpSp>
      <p:cxnSp>
        <p:nvCxnSpPr>
          <p:cNvPr id="302165" name="AutoShape 85">
            <a:extLst>
              <a:ext uri="{FF2B5EF4-FFF2-40B4-BE49-F238E27FC236}">
                <a16:creationId xmlns:a16="http://schemas.microsoft.com/office/drawing/2014/main" id="{72E10C91-6163-BE49-971A-E5F0F3C4CB25}"/>
              </a:ext>
            </a:extLst>
          </p:cNvPr>
          <p:cNvCxnSpPr>
            <a:cxnSpLocks noChangeShapeType="1"/>
            <a:stCxn id="302158" idx="3"/>
            <a:endCxn id="302163" idx="1"/>
          </p:cNvCxnSpPr>
          <p:nvPr/>
        </p:nvCxnSpPr>
        <p:spPr bwMode="auto">
          <a:xfrm flipV="1">
            <a:off x="2224088" y="4229100"/>
            <a:ext cx="139700" cy="8572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66" name="AutoShape 86">
            <a:extLst>
              <a:ext uri="{FF2B5EF4-FFF2-40B4-BE49-F238E27FC236}">
                <a16:creationId xmlns:a16="http://schemas.microsoft.com/office/drawing/2014/main" id="{AA0B53D5-9CBF-794B-BA14-5B60BCC0854E}"/>
              </a:ext>
            </a:extLst>
          </p:cNvPr>
          <p:cNvCxnSpPr>
            <a:cxnSpLocks noChangeShapeType="1"/>
            <a:stCxn id="302160" idx="2"/>
            <a:endCxn id="302096" idx="2"/>
          </p:cNvCxnSpPr>
          <p:nvPr/>
        </p:nvCxnSpPr>
        <p:spPr bwMode="auto">
          <a:xfrm>
            <a:off x="2286000" y="4419600"/>
            <a:ext cx="381000" cy="38735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67" name="AutoShape 87">
            <a:extLst>
              <a:ext uri="{FF2B5EF4-FFF2-40B4-BE49-F238E27FC236}">
                <a16:creationId xmlns:a16="http://schemas.microsoft.com/office/drawing/2014/main" id="{12300E32-3EED-AD49-807E-03019E2862ED}"/>
              </a:ext>
            </a:extLst>
          </p:cNvPr>
          <p:cNvCxnSpPr>
            <a:cxnSpLocks noChangeShapeType="1"/>
            <a:stCxn id="302099" idx="0"/>
            <a:endCxn id="302095" idx="3"/>
          </p:cNvCxnSpPr>
          <p:nvPr/>
        </p:nvCxnSpPr>
        <p:spPr bwMode="auto">
          <a:xfrm flipV="1">
            <a:off x="2895600" y="5594350"/>
            <a:ext cx="398463" cy="19685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68" name="AutoShape 88">
            <a:extLst>
              <a:ext uri="{FF2B5EF4-FFF2-40B4-BE49-F238E27FC236}">
                <a16:creationId xmlns:a16="http://schemas.microsoft.com/office/drawing/2014/main" id="{76468992-6F4E-BB4F-859D-EEA9A9D1DCF1}"/>
              </a:ext>
            </a:extLst>
          </p:cNvPr>
          <p:cNvCxnSpPr>
            <a:cxnSpLocks noChangeShapeType="1"/>
            <a:stCxn id="302107" idx="0"/>
            <a:endCxn id="302094" idx="4"/>
          </p:cNvCxnSpPr>
          <p:nvPr/>
        </p:nvCxnSpPr>
        <p:spPr bwMode="auto">
          <a:xfrm flipV="1">
            <a:off x="4572000" y="5791200"/>
            <a:ext cx="147638" cy="1524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69" name="AutoShape 89">
            <a:extLst>
              <a:ext uri="{FF2B5EF4-FFF2-40B4-BE49-F238E27FC236}">
                <a16:creationId xmlns:a16="http://schemas.microsoft.com/office/drawing/2014/main" id="{A623F5BC-138D-D94D-9B57-1C763196FEE6}"/>
              </a:ext>
            </a:extLst>
          </p:cNvPr>
          <p:cNvCxnSpPr>
            <a:cxnSpLocks noChangeShapeType="1"/>
            <a:stCxn id="302119" idx="1"/>
            <a:endCxn id="302093" idx="5"/>
          </p:cNvCxnSpPr>
          <p:nvPr/>
        </p:nvCxnSpPr>
        <p:spPr bwMode="auto">
          <a:xfrm flipH="1" flipV="1">
            <a:off x="5972175" y="5437188"/>
            <a:ext cx="214313" cy="3429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70" name="AutoShape 90">
            <a:extLst>
              <a:ext uri="{FF2B5EF4-FFF2-40B4-BE49-F238E27FC236}">
                <a16:creationId xmlns:a16="http://schemas.microsoft.com/office/drawing/2014/main" id="{516090A9-2880-A943-89DA-F0FAEA9D230B}"/>
              </a:ext>
            </a:extLst>
          </p:cNvPr>
          <p:cNvCxnSpPr>
            <a:cxnSpLocks noChangeShapeType="1"/>
            <a:stCxn id="302136" idx="4"/>
            <a:endCxn id="302092" idx="6"/>
          </p:cNvCxnSpPr>
          <p:nvPr/>
        </p:nvCxnSpPr>
        <p:spPr bwMode="auto">
          <a:xfrm flipH="1">
            <a:off x="6000750" y="4424363"/>
            <a:ext cx="307975" cy="32067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2171" name="AutoShape 91">
            <a:extLst>
              <a:ext uri="{FF2B5EF4-FFF2-40B4-BE49-F238E27FC236}">
                <a16:creationId xmlns:a16="http://schemas.microsoft.com/office/drawing/2014/main" id="{F75A245C-25A8-094A-B2F0-450192AA6FB3}"/>
              </a:ext>
            </a:extLst>
          </p:cNvPr>
          <p:cNvCxnSpPr>
            <a:cxnSpLocks noChangeShapeType="1"/>
            <a:stCxn id="302148" idx="3"/>
            <a:endCxn id="302090" idx="0"/>
          </p:cNvCxnSpPr>
          <p:nvPr/>
        </p:nvCxnSpPr>
        <p:spPr bwMode="auto">
          <a:xfrm>
            <a:off x="3962400" y="3886200"/>
            <a:ext cx="201613" cy="3048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2172" name="Text Box 92">
            <a:extLst>
              <a:ext uri="{FF2B5EF4-FFF2-40B4-BE49-F238E27FC236}">
                <a16:creationId xmlns:a16="http://schemas.microsoft.com/office/drawing/2014/main" id="{9DACC52A-7B31-B148-B126-D2542D74D81D}"/>
              </a:ext>
            </a:extLst>
          </p:cNvPr>
          <p:cNvSpPr txBox="1">
            <a:spLocks noChangeArrowheads="1"/>
          </p:cNvSpPr>
          <p:nvPr/>
        </p:nvSpPr>
        <p:spPr bwMode="auto">
          <a:xfrm>
            <a:off x="3205163" y="5943600"/>
            <a:ext cx="300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A</a:t>
            </a:r>
          </a:p>
        </p:txBody>
      </p:sp>
      <p:sp>
        <p:nvSpPr>
          <p:cNvPr id="302173" name="Rectangle 93">
            <a:extLst>
              <a:ext uri="{FF2B5EF4-FFF2-40B4-BE49-F238E27FC236}">
                <a16:creationId xmlns:a16="http://schemas.microsoft.com/office/drawing/2014/main" id="{CB8E268D-27FE-5F4D-85F4-F76F2BAE3032}"/>
              </a:ext>
            </a:extLst>
          </p:cNvPr>
          <p:cNvSpPr>
            <a:spLocks noChangeArrowheads="1"/>
          </p:cNvSpPr>
          <p:nvPr/>
        </p:nvSpPr>
        <p:spPr bwMode="auto">
          <a:xfrm>
            <a:off x="4929188" y="6156325"/>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74" name="Text Box 94">
            <a:extLst>
              <a:ext uri="{FF2B5EF4-FFF2-40B4-BE49-F238E27FC236}">
                <a16:creationId xmlns:a16="http://schemas.microsoft.com/office/drawing/2014/main" id="{274AEE22-6D3C-BA4C-981A-5A199E86F91B}"/>
              </a:ext>
            </a:extLst>
          </p:cNvPr>
          <p:cNvSpPr txBox="1">
            <a:spLocks noChangeArrowheads="1"/>
          </p:cNvSpPr>
          <p:nvPr/>
        </p:nvSpPr>
        <p:spPr bwMode="auto">
          <a:xfrm>
            <a:off x="4881563" y="6096000"/>
            <a:ext cx="300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B</a:t>
            </a:r>
          </a:p>
        </p:txBody>
      </p:sp>
      <p:sp>
        <p:nvSpPr>
          <p:cNvPr id="302175" name="Rectangle 95">
            <a:extLst>
              <a:ext uri="{FF2B5EF4-FFF2-40B4-BE49-F238E27FC236}">
                <a16:creationId xmlns:a16="http://schemas.microsoft.com/office/drawing/2014/main" id="{BC7BF7F9-B996-C641-8550-C9BCAB48AD4E}"/>
              </a:ext>
            </a:extLst>
          </p:cNvPr>
          <p:cNvSpPr>
            <a:spLocks noChangeArrowheads="1"/>
          </p:cNvSpPr>
          <p:nvPr/>
        </p:nvSpPr>
        <p:spPr bwMode="auto">
          <a:xfrm>
            <a:off x="6677025" y="5851525"/>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76" name="Text Box 96">
            <a:extLst>
              <a:ext uri="{FF2B5EF4-FFF2-40B4-BE49-F238E27FC236}">
                <a16:creationId xmlns:a16="http://schemas.microsoft.com/office/drawing/2014/main" id="{67A6A72F-15CD-D542-A2DB-6450E6997D47}"/>
              </a:ext>
            </a:extLst>
          </p:cNvPr>
          <p:cNvSpPr txBox="1">
            <a:spLocks noChangeArrowheads="1"/>
          </p:cNvSpPr>
          <p:nvPr/>
        </p:nvSpPr>
        <p:spPr bwMode="auto">
          <a:xfrm>
            <a:off x="6629400" y="5791200"/>
            <a:ext cx="30956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C</a:t>
            </a:r>
          </a:p>
        </p:txBody>
      </p:sp>
      <p:sp>
        <p:nvSpPr>
          <p:cNvPr id="302177" name="Rectangle 97">
            <a:extLst>
              <a:ext uri="{FF2B5EF4-FFF2-40B4-BE49-F238E27FC236}">
                <a16:creationId xmlns:a16="http://schemas.microsoft.com/office/drawing/2014/main" id="{BE820888-DA58-2348-8D91-276B3A17E364}"/>
              </a:ext>
            </a:extLst>
          </p:cNvPr>
          <p:cNvSpPr>
            <a:spLocks noChangeArrowheads="1"/>
          </p:cNvSpPr>
          <p:nvPr/>
        </p:nvSpPr>
        <p:spPr bwMode="auto">
          <a:xfrm>
            <a:off x="6829425" y="4251325"/>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78" name="Text Box 98">
            <a:extLst>
              <a:ext uri="{FF2B5EF4-FFF2-40B4-BE49-F238E27FC236}">
                <a16:creationId xmlns:a16="http://schemas.microsoft.com/office/drawing/2014/main" id="{0BED8D41-3BE6-4C4E-AAC9-F75E11AA33C1}"/>
              </a:ext>
            </a:extLst>
          </p:cNvPr>
          <p:cNvSpPr txBox="1">
            <a:spLocks noChangeArrowheads="1"/>
          </p:cNvSpPr>
          <p:nvPr/>
        </p:nvSpPr>
        <p:spPr bwMode="auto">
          <a:xfrm>
            <a:off x="6781800" y="4191000"/>
            <a:ext cx="30956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D</a:t>
            </a:r>
          </a:p>
        </p:txBody>
      </p:sp>
      <p:sp>
        <p:nvSpPr>
          <p:cNvPr id="302179" name="Rectangle 99">
            <a:extLst>
              <a:ext uri="{FF2B5EF4-FFF2-40B4-BE49-F238E27FC236}">
                <a16:creationId xmlns:a16="http://schemas.microsoft.com/office/drawing/2014/main" id="{47FB00B6-F8DC-B44B-ABD8-648FE59645C2}"/>
              </a:ext>
            </a:extLst>
          </p:cNvPr>
          <p:cNvSpPr>
            <a:spLocks noChangeArrowheads="1"/>
          </p:cNvSpPr>
          <p:nvPr/>
        </p:nvSpPr>
        <p:spPr bwMode="auto">
          <a:xfrm>
            <a:off x="4543425" y="3641725"/>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80" name="Text Box 100">
            <a:extLst>
              <a:ext uri="{FF2B5EF4-FFF2-40B4-BE49-F238E27FC236}">
                <a16:creationId xmlns:a16="http://schemas.microsoft.com/office/drawing/2014/main" id="{470B8598-DCE0-9E48-95C5-8B25A44F96F5}"/>
              </a:ext>
            </a:extLst>
          </p:cNvPr>
          <p:cNvSpPr txBox="1">
            <a:spLocks noChangeArrowheads="1"/>
          </p:cNvSpPr>
          <p:nvPr/>
        </p:nvSpPr>
        <p:spPr bwMode="auto">
          <a:xfrm>
            <a:off x="4495800" y="3581400"/>
            <a:ext cx="3000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E</a:t>
            </a:r>
          </a:p>
        </p:txBody>
      </p:sp>
      <p:sp>
        <p:nvSpPr>
          <p:cNvPr id="302181" name="Rectangle 101">
            <a:extLst>
              <a:ext uri="{FF2B5EF4-FFF2-40B4-BE49-F238E27FC236}">
                <a16:creationId xmlns:a16="http://schemas.microsoft.com/office/drawing/2014/main" id="{568CA005-E51C-4F43-AE58-0494A7198AB2}"/>
              </a:ext>
            </a:extLst>
          </p:cNvPr>
          <p:cNvSpPr>
            <a:spLocks noChangeArrowheads="1"/>
          </p:cNvSpPr>
          <p:nvPr/>
        </p:nvSpPr>
        <p:spPr bwMode="auto">
          <a:xfrm>
            <a:off x="2409825" y="4178300"/>
            <a:ext cx="190500" cy="1651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eaLnBrk="1" hangingPunct="1">
              <a:defRPr/>
            </a:pPr>
            <a:endParaRPr lang="zh-CN" altLang="en-US">
              <a:latin typeface="Tahoma" charset="0"/>
              <a:ea typeface="宋体" charset="-122"/>
            </a:endParaRPr>
          </a:p>
        </p:txBody>
      </p:sp>
      <p:sp>
        <p:nvSpPr>
          <p:cNvPr id="302182" name="Text Box 102">
            <a:extLst>
              <a:ext uri="{FF2B5EF4-FFF2-40B4-BE49-F238E27FC236}">
                <a16:creationId xmlns:a16="http://schemas.microsoft.com/office/drawing/2014/main" id="{F81C61A1-C6AA-7C43-BD53-C52241BFF2D4}"/>
              </a:ext>
            </a:extLst>
          </p:cNvPr>
          <p:cNvSpPr txBox="1">
            <a:spLocks noChangeArrowheads="1"/>
          </p:cNvSpPr>
          <p:nvPr/>
        </p:nvSpPr>
        <p:spPr bwMode="auto">
          <a:xfrm>
            <a:off x="2362200" y="4117975"/>
            <a:ext cx="28892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F</a:t>
            </a:r>
          </a:p>
        </p:txBody>
      </p:sp>
      <p:sp>
        <p:nvSpPr>
          <p:cNvPr id="302183" name="Text Box 103">
            <a:extLst>
              <a:ext uri="{FF2B5EF4-FFF2-40B4-BE49-F238E27FC236}">
                <a16:creationId xmlns:a16="http://schemas.microsoft.com/office/drawing/2014/main" id="{A8B7C48A-FC5E-B14D-9BE1-D46A10675683}"/>
              </a:ext>
            </a:extLst>
          </p:cNvPr>
          <p:cNvSpPr txBox="1">
            <a:spLocks noChangeArrowheads="1"/>
          </p:cNvSpPr>
          <p:nvPr/>
        </p:nvSpPr>
        <p:spPr bwMode="auto">
          <a:xfrm>
            <a:off x="2728913" y="6251575"/>
            <a:ext cx="427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m1</a:t>
            </a:r>
          </a:p>
        </p:txBody>
      </p:sp>
      <p:sp>
        <p:nvSpPr>
          <p:cNvPr id="302184" name="Text Box 104">
            <a:extLst>
              <a:ext uri="{FF2B5EF4-FFF2-40B4-BE49-F238E27FC236}">
                <a16:creationId xmlns:a16="http://schemas.microsoft.com/office/drawing/2014/main" id="{A47D9CD3-D5DC-7543-B466-CFC606B64D96}"/>
              </a:ext>
            </a:extLst>
          </p:cNvPr>
          <p:cNvSpPr txBox="1">
            <a:spLocks noChangeArrowheads="1"/>
          </p:cNvSpPr>
          <p:nvPr/>
        </p:nvSpPr>
        <p:spPr bwMode="auto">
          <a:xfrm>
            <a:off x="4373563" y="6403975"/>
            <a:ext cx="427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m2</a:t>
            </a:r>
          </a:p>
        </p:txBody>
      </p:sp>
      <p:sp>
        <p:nvSpPr>
          <p:cNvPr id="302185" name="Text Box 105">
            <a:extLst>
              <a:ext uri="{FF2B5EF4-FFF2-40B4-BE49-F238E27FC236}">
                <a16:creationId xmlns:a16="http://schemas.microsoft.com/office/drawing/2014/main" id="{B5959082-2B9A-D643-A228-65422FEA6246}"/>
              </a:ext>
            </a:extLst>
          </p:cNvPr>
          <p:cNvSpPr txBox="1">
            <a:spLocks noChangeArrowheads="1"/>
          </p:cNvSpPr>
          <p:nvPr/>
        </p:nvSpPr>
        <p:spPr bwMode="auto">
          <a:xfrm>
            <a:off x="6126163" y="6096000"/>
            <a:ext cx="427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m3</a:t>
            </a:r>
          </a:p>
        </p:txBody>
      </p:sp>
      <p:sp>
        <p:nvSpPr>
          <p:cNvPr id="302186" name="Text Box 106">
            <a:extLst>
              <a:ext uri="{FF2B5EF4-FFF2-40B4-BE49-F238E27FC236}">
                <a16:creationId xmlns:a16="http://schemas.microsoft.com/office/drawing/2014/main" id="{227A1AE6-8098-3741-AE8E-A84D93D0D541}"/>
              </a:ext>
            </a:extLst>
          </p:cNvPr>
          <p:cNvSpPr txBox="1">
            <a:spLocks noChangeArrowheads="1"/>
          </p:cNvSpPr>
          <p:nvPr/>
        </p:nvSpPr>
        <p:spPr bwMode="auto">
          <a:xfrm>
            <a:off x="6278563" y="4498975"/>
            <a:ext cx="427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m4</a:t>
            </a:r>
          </a:p>
        </p:txBody>
      </p:sp>
      <p:sp>
        <p:nvSpPr>
          <p:cNvPr id="302187" name="Text Box 107">
            <a:extLst>
              <a:ext uri="{FF2B5EF4-FFF2-40B4-BE49-F238E27FC236}">
                <a16:creationId xmlns:a16="http://schemas.microsoft.com/office/drawing/2014/main" id="{A4519941-E7D6-FC4D-A5D0-EFC594194B09}"/>
              </a:ext>
            </a:extLst>
          </p:cNvPr>
          <p:cNvSpPr txBox="1">
            <a:spLocks noChangeArrowheads="1"/>
          </p:cNvSpPr>
          <p:nvPr/>
        </p:nvSpPr>
        <p:spPr bwMode="auto">
          <a:xfrm>
            <a:off x="4038600" y="3124200"/>
            <a:ext cx="4270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m5</a:t>
            </a:r>
          </a:p>
        </p:txBody>
      </p:sp>
      <p:sp>
        <p:nvSpPr>
          <p:cNvPr id="302188" name="Text Box 108">
            <a:extLst>
              <a:ext uri="{FF2B5EF4-FFF2-40B4-BE49-F238E27FC236}">
                <a16:creationId xmlns:a16="http://schemas.microsoft.com/office/drawing/2014/main" id="{10CDD991-6AF6-E541-A32B-F3FEE472EC45}"/>
              </a:ext>
            </a:extLst>
          </p:cNvPr>
          <p:cNvSpPr txBox="1">
            <a:spLocks noChangeArrowheads="1"/>
          </p:cNvSpPr>
          <p:nvPr/>
        </p:nvSpPr>
        <p:spPr bwMode="auto">
          <a:xfrm>
            <a:off x="1858963" y="3660775"/>
            <a:ext cx="427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m6</a:t>
            </a:r>
          </a:p>
        </p:txBody>
      </p:sp>
      <p:grpSp>
        <p:nvGrpSpPr>
          <p:cNvPr id="302189" name="Group 109">
            <a:extLst>
              <a:ext uri="{FF2B5EF4-FFF2-40B4-BE49-F238E27FC236}">
                <a16:creationId xmlns:a16="http://schemas.microsoft.com/office/drawing/2014/main" id="{515E12F5-6FB4-D142-A616-712EB6E1F896}"/>
              </a:ext>
            </a:extLst>
          </p:cNvPr>
          <p:cNvGrpSpPr>
            <a:grpSpLocks/>
          </p:cNvGrpSpPr>
          <p:nvPr/>
        </p:nvGrpSpPr>
        <p:grpSpPr bwMode="auto">
          <a:xfrm>
            <a:off x="2895600" y="4956175"/>
            <a:ext cx="3276600" cy="911225"/>
            <a:chOff x="384" y="2738"/>
            <a:chExt cx="2064" cy="574"/>
          </a:xfrm>
        </p:grpSpPr>
        <p:sp>
          <p:nvSpPr>
            <p:cNvPr id="302190" name="Freeform 110">
              <a:extLst>
                <a:ext uri="{FF2B5EF4-FFF2-40B4-BE49-F238E27FC236}">
                  <a16:creationId xmlns:a16="http://schemas.microsoft.com/office/drawing/2014/main" id="{B624977E-D954-B147-9F6A-08D11C80B3F9}"/>
                </a:ext>
              </a:extLst>
            </p:cNvPr>
            <p:cNvSpPr>
              <a:spLocks/>
            </p:cNvSpPr>
            <p:nvPr/>
          </p:nvSpPr>
          <p:spPr bwMode="auto">
            <a:xfrm>
              <a:off x="480" y="3144"/>
              <a:ext cx="912" cy="168"/>
            </a:xfrm>
            <a:custGeom>
              <a:avLst/>
              <a:gdLst>
                <a:gd name="T0" fmla="*/ 0 w 912"/>
                <a:gd name="T1" fmla="*/ 120 h 168"/>
                <a:gd name="T2" fmla="*/ 336 w 912"/>
                <a:gd name="T3" fmla="*/ 24 h 168"/>
                <a:gd name="T4" fmla="*/ 528 w 912"/>
                <a:gd name="T5" fmla="*/ 24 h 168"/>
                <a:gd name="T6" fmla="*/ 912 w 912"/>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68">
                  <a:moveTo>
                    <a:pt x="0" y="120"/>
                  </a:moveTo>
                  <a:cubicBezTo>
                    <a:pt x="124" y="80"/>
                    <a:pt x="248" y="40"/>
                    <a:pt x="336" y="24"/>
                  </a:cubicBezTo>
                  <a:cubicBezTo>
                    <a:pt x="424" y="8"/>
                    <a:pt x="432" y="0"/>
                    <a:pt x="528" y="24"/>
                  </a:cubicBezTo>
                  <a:cubicBezTo>
                    <a:pt x="624" y="48"/>
                    <a:pt x="768" y="108"/>
                    <a:pt x="912" y="168"/>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lIns="90488" tIns="44450" rIns="90488" bIns="44450"/>
            <a:lstStyle/>
            <a:p>
              <a:endParaRPr lang="zh-CN" altLang="en-US"/>
            </a:p>
          </p:txBody>
        </p:sp>
        <p:sp>
          <p:nvSpPr>
            <p:cNvPr id="302191" name="Freeform 111">
              <a:extLst>
                <a:ext uri="{FF2B5EF4-FFF2-40B4-BE49-F238E27FC236}">
                  <a16:creationId xmlns:a16="http://schemas.microsoft.com/office/drawing/2014/main" id="{DCFA7263-9009-0D4E-9F73-F3F016E8209F}"/>
                </a:ext>
              </a:extLst>
            </p:cNvPr>
            <p:cNvSpPr>
              <a:spLocks/>
            </p:cNvSpPr>
            <p:nvPr/>
          </p:nvSpPr>
          <p:spPr bwMode="auto">
            <a:xfrm>
              <a:off x="384" y="2872"/>
              <a:ext cx="2064" cy="440"/>
            </a:xfrm>
            <a:custGeom>
              <a:avLst/>
              <a:gdLst>
                <a:gd name="T0" fmla="*/ 0 w 2064"/>
                <a:gd name="T1" fmla="*/ 344 h 440"/>
                <a:gd name="T2" fmla="*/ 288 w 2064"/>
                <a:gd name="T3" fmla="*/ 104 h 440"/>
                <a:gd name="T4" fmla="*/ 864 w 2064"/>
                <a:gd name="T5" fmla="*/ 8 h 440"/>
                <a:gd name="T6" fmla="*/ 1488 w 2064"/>
                <a:gd name="T7" fmla="*/ 56 h 440"/>
                <a:gd name="T8" fmla="*/ 1776 w 2064"/>
                <a:gd name="T9" fmla="*/ 152 h 440"/>
                <a:gd name="T10" fmla="*/ 2064 w 2064"/>
                <a:gd name="T11" fmla="*/ 440 h 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64" h="440">
                  <a:moveTo>
                    <a:pt x="0" y="344"/>
                  </a:moveTo>
                  <a:cubicBezTo>
                    <a:pt x="72" y="252"/>
                    <a:pt x="144" y="160"/>
                    <a:pt x="288" y="104"/>
                  </a:cubicBezTo>
                  <a:cubicBezTo>
                    <a:pt x="432" y="48"/>
                    <a:pt x="664" y="16"/>
                    <a:pt x="864" y="8"/>
                  </a:cubicBezTo>
                  <a:cubicBezTo>
                    <a:pt x="1064" y="0"/>
                    <a:pt x="1336" y="32"/>
                    <a:pt x="1488" y="56"/>
                  </a:cubicBezTo>
                  <a:cubicBezTo>
                    <a:pt x="1640" y="80"/>
                    <a:pt x="1680" y="88"/>
                    <a:pt x="1776" y="152"/>
                  </a:cubicBezTo>
                  <a:cubicBezTo>
                    <a:pt x="1872" y="216"/>
                    <a:pt x="1968" y="328"/>
                    <a:pt x="2064" y="440"/>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lIns="90488" tIns="44450" rIns="90488" bIns="44450"/>
            <a:lstStyle/>
            <a:p>
              <a:endParaRPr lang="zh-CN" altLang="en-US"/>
            </a:p>
          </p:txBody>
        </p:sp>
        <p:sp>
          <p:nvSpPr>
            <p:cNvPr id="302192" name="Text Box 112">
              <a:extLst>
                <a:ext uri="{FF2B5EF4-FFF2-40B4-BE49-F238E27FC236}">
                  <a16:creationId xmlns:a16="http://schemas.microsoft.com/office/drawing/2014/main" id="{DB0CABCB-97D0-834D-ADB0-65023E00599A}"/>
                </a:ext>
              </a:extLst>
            </p:cNvPr>
            <p:cNvSpPr txBox="1">
              <a:spLocks noChangeArrowheads="1"/>
            </p:cNvSpPr>
            <p:nvPr/>
          </p:nvSpPr>
          <p:spPr bwMode="auto">
            <a:xfrm>
              <a:off x="1141" y="2738"/>
              <a:ext cx="25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E?</a:t>
              </a:r>
            </a:p>
          </p:txBody>
        </p:sp>
        <p:sp>
          <p:nvSpPr>
            <p:cNvPr id="302193" name="Text Box 113">
              <a:extLst>
                <a:ext uri="{FF2B5EF4-FFF2-40B4-BE49-F238E27FC236}">
                  <a16:creationId xmlns:a16="http://schemas.microsoft.com/office/drawing/2014/main" id="{A84AF4EE-2C04-AE41-94EC-CDE735B54C18}"/>
                </a:ext>
              </a:extLst>
            </p:cNvPr>
            <p:cNvSpPr txBox="1">
              <a:spLocks noChangeArrowheads="1"/>
            </p:cNvSpPr>
            <p:nvPr/>
          </p:nvSpPr>
          <p:spPr bwMode="auto">
            <a:xfrm>
              <a:off x="816" y="2976"/>
              <a:ext cx="25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E?</a:t>
              </a:r>
            </a:p>
          </p:txBody>
        </p:sp>
      </p:grpSp>
      <p:grpSp>
        <p:nvGrpSpPr>
          <p:cNvPr id="302194" name="Group 114">
            <a:extLst>
              <a:ext uri="{FF2B5EF4-FFF2-40B4-BE49-F238E27FC236}">
                <a16:creationId xmlns:a16="http://schemas.microsoft.com/office/drawing/2014/main" id="{39BB45B8-E2DA-AB41-B8BA-DAE895D98F4C}"/>
              </a:ext>
            </a:extLst>
          </p:cNvPr>
          <p:cNvGrpSpPr>
            <a:grpSpLocks/>
          </p:cNvGrpSpPr>
          <p:nvPr/>
        </p:nvGrpSpPr>
        <p:grpSpPr bwMode="auto">
          <a:xfrm>
            <a:off x="4343400" y="3962400"/>
            <a:ext cx="1968500" cy="1828800"/>
            <a:chOff x="336" y="2112"/>
            <a:chExt cx="1240" cy="1152"/>
          </a:xfrm>
        </p:grpSpPr>
        <p:sp>
          <p:nvSpPr>
            <p:cNvPr id="302195" name="Freeform 115">
              <a:extLst>
                <a:ext uri="{FF2B5EF4-FFF2-40B4-BE49-F238E27FC236}">
                  <a16:creationId xmlns:a16="http://schemas.microsoft.com/office/drawing/2014/main" id="{CD515956-C922-2243-90E8-854059178237}"/>
                </a:ext>
              </a:extLst>
            </p:cNvPr>
            <p:cNvSpPr>
              <a:spLocks/>
            </p:cNvSpPr>
            <p:nvPr/>
          </p:nvSpPr>
          <p:spPr bwMode="auto">
            <a:xfrm>
              <a:off x="336" y="2112"/>
              <a:ext cx="1152" cy="1152"/>
            </a:xfrm>
            <a:custGeom>
              <a:avLst/>
              <a:gdLst>
                <a:gd name="T0" fmla="*/ 1152 w 1152"/>
                <a:gd name="T1" fmla="*/ 1152 h 1152"/>
                <a:gd name="T2" fmla="*/ 768 w 1152"/>
                <a:gd name="T3" fmla="*/ 720 h 1152"/>
                <a:gd name="T4" fmla="*/ 144 w 1152"/>
                <a:gd name="T5" fmla="*/ 144 h 1152"/>
                <a:gd name="T6" fmla="*/ 0 w 1152"/>
                <a:gd name="T7" fmla="*/ 0 h 1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152">
                  <a:moveTo>
                    <a:pt x="1152" y="1152"/>
                  </a:moveTo>
                  <a:cubicBezTo>
                    <a:pt x="1044" y="1020"/>
                    <a:pt x="936" y="888"/>
                    <a:pt x="768" y="720"/>
                  </a:cubicBezTo>
                  <a:cubicBezTo>
                    <a:pt x="600" y="552"/>
                    <a:pt x="272" y="264"/>
                    <a:pt x="144" y="144"/>
                  </a:cubicBezTo>
                  <a:cubicBezTo>
                    <a:pt x="16" y="24"/>
                    <a:pt x="8" y="12"/>
                    <a:pt x="0" y="0"/>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lIns="90488" tIns="44450" rIns="90488" bIns="44450"/>
            <a:lstStyle/>
            <a:p>
              <a:endParaRPr lang="zh-CN" altLang="en-US"/>
            </a:p>
          </p:txBody>
        </p:sp>
        <p:sp>
          <p:nvSpPr>
            <p:cNvPr id="302196" name="Freeform 116">
              <a:extLst>
                <a:ext uri="{FF2B5EF4-FFF2-40B4-BE49-F238E27FC236}">
                  <a16:creationId xmlns:a16="http://schemas.microsoft.com/office/drawing/2014/main" id="{D6B53E3C-54EE-BA44-9B31-87EEA8050F50}"/>
                </a:ext>
              </a:extLst>
            </p:cNvPr>
            <p:cNvSpPr>
              <a:spLocks/>
            </p:cNvSpPr>
            <p:nvPr/>
          </p:nvSpPr>
          <p:spPr bwMode="auto">
            <a:xfrm>
              <a:off x="1200" y="2304"/>
              <a:ext cx="376" cy="864"/>
            </a:xfrm>
            <a:custGeom>
              <a:avLst/>
              <a:gdLst>
                <a:gd name="T0" fmla="*/ 328 w 376"/>
                <a:gd name="T1" fmla="*/ 864 h 864"/>
                <a:gd name="T2" fmla="*/ 40 w 376"/>
                <a:gd name="T3" fmla="*/ 528 h 864"/>
                <a:gd name="T4" fmla="*/ 88 w 376"/>
                <a:gd name="T5" fmla="*/ 288 h 864"/>
                <a:gd name="T6" fmla="*/ 376 w 376"/>
                <a:gd name="T7" fmla="*/ 0 h 8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864">
                  <a:moveTo>
                    <a:pt x="328" y="864"/>
                  </a:moveTo>
                  <a:cubicBezTo>
                    <a:pt x="204" y="744"/>
                    <a:pt x="80" y="624"/>
                    <a:pt x="40" y="528"/>
                  </a:cubicBezTo>
                  <a:cubicBezTo>
                    <a:pt x="0" y="432"/>
                    <a:pt x="32" y="376"/>
                    <a:pt x="88" y="288"/>
                  </a:cubicBezTo>
                  <a:cubicBezTo>
                    <a:pt x="144" y="200"/>
                    <a:pt x="328" y="40"/>
                    <a:pt x="376" y="0"/>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lIns="90488" tIns="44450" rIns="90488" bIns="44450"/>
            <a:lstStyle/>
            <a:p>
              <a:endParaRPr lang="zh-CN" altLang="en-US"/>
            </a:p>
          </p:txBody>
        </p:sp>
        <p:sp>
          <p:nvSpPr>
            <p:cNvPr id="302197" name="Text Box 117">
              <a:extLst>
                <a:ext uri="{FF2B5EF4-FFF2-40B4-BE49-F238E27FC236}">
                  <a16:creationId xmlns:a16="http://schemas.microsoft.com/office/drawing/2014/main" id="{E72F9DAC-D413-F441-B5AD-2335DBE459ED}"/>
                </a:ext>
              </a:extLst>
            </p:cNvPr>
            <p:cNvSpPr txBox="1">
              <a:spLocks noChangeArrowheads="1"/>
            </p:cNvSpPr>
            <p:nvPr/>
          </p:nvSpPr>
          <p:spPr bwMode="auto">
            <a:xfrm>
              <a:off x="720" y="2343"/>
              <a:ext cx="270"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sz="1600">
                  <a:latin typeface="Tahoma" charset="0"/>
                  <a:ea typeface="宋体" charset="-122"/>
                </a:rPr>
                <a:t>E?</a:t>
              </a:r>
            </a:p>
          </p:txBody>
        </p:sp>
        <p:sp>
          <p:nvSpPr>
            <p:cNvPr id="302198" name="Text Box 118">
              <a:extLst>
                <a:ext uri="{FF2B5EF4-FFF2-40B4-BE49-F238E27FC236}">
                  <a16:creationId xmlns:a16="http://schemas.microsoft.com/office/drawing/2014/main" id="{73500E08-9FE4-2144-9850-103E092196D5}"/>
                </a:ext>
              </a:extLst>
            </p:cNvPr>
            <p:cNvSpPr txBox="1">
              <a:spLocks noChangeArrowheads="1"/>
            </p:cNvSpPr>
            <p:nvPr/>
          </p:nvSpPr>
          <p:spPr bwMode="auto">
            <a:xfrm>
              <a:off x="1056" y="2478"/>
              <a:ext cx="270"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sz="1600">
                  <a:latin typeface="Tahoma" charset="0"/>
                  <a:ea typeface="宋体" charset="-122"/>
                </a:rPr>
                <a:t>E?</a:t>
              </a:r>
            </a:p>
          </p:txBody>
        </p:sp>
      </p:grpSp>
      <p:grpSp>
        <p:nvGrpSpPr>
          <p:cNvPr id="302199" name="Group 119">
            <a:extLst>
              <a:ext uri="{FF2B5EF4-FFF2-40B4-BE49-F238E27FC236}">
                <a16:creationId xmlns:a16="http://schemas.microsoft.com/office/drawing/2014/main" id="{F608BBDB-4597-D54A-AE63-D25BF6B38B2D}"/>
              </a:ext>
            </a:extLst>
          </p:cNvPr>
          <p:cNvGrpSpPr>
            <a:grpSpLocks/>
          </p:cNvGrpSpPr>
          <p:nvPr/>
        </p:nvGrpSpPr>
        <p:grpSpPr bwMode="auto">
          <a:xfrm>
            <a:off x="2882900" y="3657600"/>
            <a:ext cx="1079500" cy="2057400"/>
            <a:chOff x="1056" y="1968"/>
            <a:chExt cx="680" cy="1296"/>
          </a:xfrm>
        </p:grpSpPr>
        <p:sp>
          <p:nvSpPr>
            <p:cNvPr id="302200" name="Freeform 120">
              <a:extLst>
                <a:ext uri="{FF2B5EF4-FFF2-40B4-BE49-F238E27FC236}">
                  <a16:creationId xmlns:a16="http://schemas.microsoft.com/office/drawing/2014/main" id="{1CB80E04-B0AC-6F42-A819-2B9D1FBDEC79}"/>
                </a:ext>
              </a:extLst>
            </p:cNvPr>
            <p:cNvSpPr>
              <a:spLocks/>
            </p:cNvSpPr>
            <p:nvPr/>
          </p:nvSpPr>
          <p:spPr bwMode="auto">
            <a:xfrm>
              <a:off x="1056" y="1968"/>
              <a:ext cx="680" cy="1296"/>
            </a:xfrm>
            <a:custGeom>
              <a:avLst/>
              <a:gdLst>
                <a:gd name="T0" fmla="*/ 680 w 680"/>
                <a:gd name="T1" fmla="*/ 0 h 1296"/>
                <a:gd name="T2" fmla="*/ 344 w 680"/>
                <a:gd name="T3" fmla="*/ 384 h 1296"/>
                <a:gd name="T4" fmla="*/ 56 w 680"/>
                <a:gd name="T5" fmla="*/ 816 h 1296"/>
                <a:gd name="T6" fmla="*/ 8 w 680"/>
                <a:gd name="T7" fmla="*/ 1296 h 1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0" h="1296">
                  <a:moveTo>
                    <a:pt x="680" y="0"/>
                  </a:moveTo>
                  <a:cubicBezTo>
                    <a:pt x="564" y="124"/>
                    <a:pt x="448" y="248"/>
                    <a:pt x="344" y="384"/>
                  </a:cubicBezTo>
                  <a:cubicBezTo>
                    <a:pt x="240" y="520"/>
                    <a:pt x="112" y="664"/>
                    <a:pt x="56" y="816"/>
                  </a:cubicBezTo>
                  <a:cubicBezTo>
                    <a:pt x="0" y="968"/>
                    <a:pt x="4" y="1132"/>
                    <a:pt x="8" y="1296"/>
                  </a:cubicBez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lIns="90488" tIns="44450" rIns="90488" bIns="44450"/>
            <a:lstStyle/>
            <a:p>
              <a:endParaRPr lang="zh-CN" altLang="en-US"/>
            </a:p>
          </p:txBody>
        </p:sp>
        <p:sp>
          <p:nvSpPr>
            <p:cNvPr id="302201" name="Text Box 121">
              <a:extLst>
                <a:ext uri="{FF2B5EF4-FFF2-40B4-BE49-F238E27FC236}">
                  <a16:creationId xmlns:a16="http://schemas.microsoft.com/office/drawing/2014/main" id="{47A1D047-36A2-6240-9489-0388C7634EC8}"/>
                </a:ext>
              </a:extLst>
            </p:cNvPr>
            <p:cNvSpPr txBox="1">
              <a:spLocks noChangeArrowheads="1"/>
            </p:cNvSpPr>
            <p:nvPr/>
          </p:nvSpPr>
          <p:spPr bwMode="auto">
            <a:xfrm>
              <a:off x="1160" y="2352"/>
              <a:ext cx="189"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latin typeface="Tahoma" charset="0"/>
                  <a:ea typeface="宋体" charset="-122"/>
                </a:rPr>
                <a:t>E</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96D6008E-2C69-6C44-A374-CAFB6B706F30}"/>
              </a:ext>
            </a:extLst>
          </p:cNvPr>
          <p:cNvSpPr>
            <a:spLocks noGrp="1" noChangeArrowheads="1"/>
          </p:cNvSpPr>
          <p:nvPr>
            <p:ph type="title"/>
          </p:nvPr>
        </p:nvSpPr>
        <p:spPr/>
        <p:txBody>
          <a:bodyPr/>
          <a:lstStyle/>
          <a:p>
            <a:pPr algn="ctr" eaLnBrk="1" hangingPunct="1"/>
            <a:r>
              <a:rPr lang="en-US" altLang="zh-CN" sz="4800">
                <a:solidFill>
                  <a:srgbClr val="3E2BFF"/>
                </a:solidFill>
              </a:rPr>
              <a:t>Gnutella</a:t>
            </a:r>
            <a:r>
              <a:rPr lang="zh-CN" altLang="en-US" sz="4800">
                <a:solidFill>
                  <a:srgbClr val="3E2BFF"/>
                </a:solidFill>
              </a:rPr>
              <a:t>覆盖网的几种状态</a:t>
            </a:r>
          </a:p>
        </p:txBody>
      </p:sp>
      <p:pic>
        <p:nvPicPr>
          <p:cNvPr id="292868" name="Picture 4">
            <a:extLst>
              <a:ext uri="{FF2B5EF4-FFF2-40B4-BE49-F238E27FC236}">
                <a16:creationId xmlns:a16="http://schemas.microsoft.com/office/drawing/2014/main" id="{7C060BFE-FB15-9745-941D-3830FCC38E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1151" y="1773534"/>
            <a:ext cx="9053970" cy="2218599"/>
          </a:xfrm>
          <a:solidFill>
            <a:schemeClr val="bg1"/>
          </a:solidFill>
        </p:spPr>
      </p:pic>
      <p:sp>
        <p:nvSpPr>
          <p:cNvPr id="292869" name="Text Box 5">
            <a:extLst>
              <a:ext uri="{FF2B5EF4-FFF2-40B4-BE49-F238E27FC236}">
                <a16:creationId xmlns:a16="http://schemas.microsoft.com/office/drawing/2014/main" id="{48AE39A9-62F5-C346-859F-4D9CD5A20FC3}"/>
              </a:ext>
            </a:extLst>
          </p:cNvPr>
          <p:cNvSpPr txBox="1">
            <a:spLocks noChangeArrowheads="1"/>
          </p:cNvSpPr>
          <p:nvPr/>
        </p:nvSpPr>
        <p:spPr bwMode="auto">
          <a:xfrm>
            <a:off x="11151" y="4343400"/>
            <a:ext cx="905397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lang="zh-CN" altLang="en-US" sz="2800" dirty="0">
                <a:latin typeface="+mn-lt"/>
                <a:ea typeface="SimHei" panose="02010609060101010101" pitchFamily="49" charset="-122"/>
              </a:rPr>
              <a:t>左：正常的</a:t>
            </a:r>
            <a:r>
              <a:rPr lang="en-US" altLang="zh-CN" sz="2800" dirty="0">
                <a:latin typeface="+mn-lt"/>
                <a:ea typeface="SimHei" panose="02010609060101010101" pitchFamily="49" charset="-122"/>
              </a:rPr>
              <a:t>Gnutella</a:t>
            </a:r>
            <a:r>
              <a:rPr lang="zh-CN" altLang="en-US" sz="2800" dirty="0">
                <a:latin typeface="+mn-lt"/>
                <a:ea typeface="SimHei" panose="02010609060101010101" pitchFamily="49" charset="-122"/>
              </a:rPr>
              <a:t>覆盖网</a:t>
            </a:r>
          </a:p>
          <a:p>
            <a:pPr eaLnBrk="1" hangingPunct="1">
              <a:defRPr/>
            </a:pPr>
            <a:r>
              <a:rPr lang="zh-CN" altLang="en-US" sz="2800" dirty="0">
                <a:latin typeface="+mn-lt"/>
                <a:ea typeface="SimHei" panose="02010609060101010101" pitchFamily="49" charset="-122"/>
              </a:rPr>
              <a:t>中：随机移去</a:t>
            </a:r>
            <a:r>
              <a:rPr lang="en-US" altLang="zh-CN" sz="2800" dirty="0">
                <a:latin typeface="+mn-lt"/>
                <a:ea typeface="SimHei" panose="02010609060101010101" pitchFamily="49" charset="-122"/>
              </a:rPr>
              <a:t>30</a:t>
            </a:r>
            <a:r>
              <a:rPr lang="zh-CN" altLang="en-US" sz="2800" dirty="0">
                <a:latin typeface="+mn-lt"/>
                <a:ea typeface="SimHei" panose="02010609060101010101" pitchFamily="49" charset="-122"/>
              </a:rPr>
              <a:t>％结点后的</a:t>
            </a:r>
            <a:r>
              <a:rPr lang="en-US" altLang="zh-CN" sz="2800" dirty="0">
                <a:latin typeface="+mn-lt"/>
                <a:ea typeface="SimHei" panose="02010609060101010101" pitchFamily="49" charset="-122"/>
              </a:rPr>
              <a:t>Gnutella</a:t>
            </a:r>
            <a:r>
              <a:rPr lang="zh-CN" altLang="en-US" sz="2800" dirty="0">
                <a:latin typeface="+mn-lt"/>
                <a:ea typeface="SimHei" panose="02010609060101010101" pitchFamily="49" charset="-122"/>
              </a:rPr>
              <a:t>覆盖网</a:t>
            </a:r>
          </a:p>
          <a:p>
            <a:pPr eaLnBrk="1" hangingPunct="1">
              <a:defRPr/>
            </a:pPr>
            <a:r>
              <a:rPr lang="zh-CN" altLang="en-US" sz="2800" dirty="0">
                <a:latin typeface="+mn-lt"/>
                <a:ea typeface="SimHei" panose="02010609060101010101" pitchFamily="49" charset="-122"/>
              </a:rPr>
              <a:t>右：移去连接数最多的</a:t>
            </a:r>
            <a:r>
              <a:rPr lang="en-US" altLang="zh-CN" sz="2800" dirty="0">
                <a:latin typeface="+mn-lt"/>
                <a:ea typeface="SimHei" panose="02010609060101010101" pitchFamily="49" charset="-122"/>
              </a:rPr>
              <a:t>4</a:t>
            </a:r>
            <a:r>
              <a:rPr lang="zh-CN" altLang="en-US" sz="2800" dirty="0">
                <a:latin typeface="+mn-lt"/>
                <a:ea typeface="SimHei" panose="02010609060101010101" pitchFamily="49" charset="-122"/>
              </a:rPr>
              <a:t>％结点后的</a:t>
            </a:r>
            <a:r>
              <a:rPr lang="en-US" altLang="zh-CN" sz="2800" dirty="0">
                <a:latin typeface="+mn-lt"/>
                <a:ea typeface="SimHei" panose="02010609060101010101" pitchFamily="49" charset="-122"/>
              </a:rPr>
              <a:t>Gnutella</a:t>
            </a:r>
            <a:r>
              <a:rPr lang="zh-CN" altLang="en-US" sz="2800" dirty="0">
                <a:latin typeface="+mn-lt"/>
                <a:ea typeface="SimHei" panose="02010609060101010101" pitchFamily="49" charset="-122"/>
              </a:rPr>
              <a:t>覆盖网（它分裂了）</a:t>
            </a:r>
          </a:p>
        </p:txBody>
      </p:sp>
    </p:spTree>
  </p:cSld>
  <p:clrMapOvr>
    <a:masterClrMapping/>
  </p:clrMapOvr>
  <p:transition spd="slow"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8EAB31E7-9C07-FD4A-A625-5AAE43E37518}"/>
              </a:ext>
            </a:extLst>
          </p:cNvPr>
          <p:cNvSpPr>
            <a:spLocks noGrp="1" noChangeArrowheads="1"/>
          </p:cNvSpPr>
          <p:nvPr>
            <p:ph type="title"/>
          </p:nvPr>
        </p:nvSpPr>
        <p:spPr/>
        <p:txBody>
          <a:bodyPr/>
          <a:lstStyle/>
          <a:p>
            <a:pPr algn="ctr" eaLnBrk="1" hangingPunct="1"/>
            <a:r>
              <a:rPr lang="zh-CN" altLang="en-US" sz="4800">
                <a:solidFill>
                  <a:srgbClr val="3E2BFF"/>
                </a:solidFill>
              </a:rPr>
              <a:t>无结构模型中的路由和定位</a:t>
            </a:r>
          </a:p>
        </p:txBody>
      </p:sp>
      <p:sp>
        <p:nvSpPr>
          <p:cNvPr id="64514" name="Rectangle 3">
            <a:extLst>
              <a:ext uri="{FF2B5EF4-FFF2-40B4-BE49-F238E27FC236}">
                <a16:creationId xmlns:a16="http://schemas.microsoft.com/office/drawing/2014/main" id="{45084C32-92AC-B740-97DA-FD8E5104CD7B}"/>
              </a:ext>
            </a:extLst>
          </p:cNvPr>
          <p:cNvSpPr>
            <a:spLocks noGrp="1" noChangeArrowheads="1"/>
          </p:cNvSpPr>
          <p:nvPr>
            <p:ph idx="1"/>
          </p:nvPr>
        </p:nvSpPr>
        <p:spPr>
          <a:xfrm>
            <a:off x="150542" y="1166018"/>
            <a:ext cx="8842916" cy="4525963"/>
          </a:xfrm>
        </p:spPr>
        <p:txBody>
          <a:bodyPr/>
          <a:lstStyle/>
          <a:p>
            <a:pPr eaLnBrk="1" hangingPunct="1"/>
            <a:r>
              <a:rPr lang="zh-CN" altLang="en-US" sz="3200" dirty="0"/>
              <a:t>消息走过的路径上的每一跳选择，定位看成是由多次路由组成的</a:t>
            </a:r>
          </a:p>
          <a:p>
            <a:pPr eaLnBrk="1" hangingPunct="1"/>
            <a:r>
              <a:rPr lang="zh-CN" altLang="en-US" sz="3200" dirty="0">
                <a:solidFill>
                  <a:srgbClr val="FF0000"/>
                </a:solidFill>
              </a:rPr>
              <a:t>无结构网络没有全局路由表，不可能预先知道要找的数据在哪里</a:t>
            </a:r>
            <a:r>
              <a:rPr lang="zh-CN" altLang="en-US" sz="3200" dirty="0"/>
              <a:t>，只能随机路由，通常以洪泛法为基础，通过</a:t>
            </a:r>
            <a:r>
              <a:rPr lang="en-US" altLang="zh-CN" sz="3200" dirty="0"/>
              <a:t>TTL</a:t>
            </a:r>
            <a:r>
              <a:rPr lang="zh-CN" altLang="en-US" sz="3200" dirty="0"/>
              <a:t>限制搜索半径</a:t>
            </a:r>
          </a:p>
          <a:p>
            <a:pPr eaLnBrk="1" hangingPunct="1"/>
            <a:r>
              <a:rPr lang="zh-CN" altLang="en-US" sz="3200" dirty="0"/>
              <a:t>四种典型的</a:t>
            </a:r>
            <a:r>
              <a:rPr lang="en-US" altLang="zh-CN" sz="3200" dirty="0"/>
              <a:t>P2P</a:t>
            </a:r>
            <a:r>
              <a:rPr lang="zh-CN" altLang="en-US" sz="3200" dirty="0"/>
              <a:t>随机路由方法：</a:t>
            </a:r>
            <a:r>
              <a:rPr lang="zh-CN" altLang="en-US" sz="3200" dirty="0">
                <a:solidFill>
                  <a:srgbClr val="FF0000"/>
                </a:solidFill>
                <a:latin typeface="SimHei" panose="02010609060101010101" pitchFamily="49" charset="-122"/>
                <a:ea typeface="SimHei" panose="02010609060101010101" pitchFamily="49" charset="-122"/>
                <a:cs typeface="SimHei" panose="02010609060101010101" pitchFamily="49" charset="-122"/>
              </a:rPr>
              <a:t>洪泛法、扩展环、随机走、超结点路由</a:t>
            </a:r>
          </a:p>
        </p:txBody>
      </p:sp>
    </p:spTree>
  </p:cSld>
  <p:clrMapOvr>
    <a:masterClrMapping/>
  </p:clrMapOvr>
  <p:transition spd="slow"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DE062B63-E0F1-9F49-8613-8A71F7EBCDAB}"/>
              </a:ext>
            </a:extLst>
          </p:cNvPr>
          <p:cNvSpPr>
            <a:spLocks noGrp="1" noChangeArrowheads="1"/>
          </p:cNvSpPr>
          <p:nvPr>
            <p:ph type="title"/>
          </p:nvPr>
        </p:nvSpPr>
        <p:spPr/>
        <p:txBody>
          <a:bodyPr/>
          <a:lstStyle/>
          <a:p>
            <a:pPr algn="ctr" eaLnBrk="1" hangingPunct="1"/>
            <a:r>
              <a:rPr lang="zh-CN" altLang="en-US" sz="4800">
                <a:solidFill>
                  <a:srgbClr val="3E2BFF"/>
                </a:solidFill>
              </a:rPr>
              <a:t>洪泛路由</a:t>
            </a:r>
          </a:p>
        </p:txBody>
      </p:sp>
      <p:sp>
        <p:nvSpPr>
          <p:cNvPr id="66562" name="Rectangle 3">
            <a:extLst>
              <a:ext uri="{FF2B5EF4-FFF2-40B4-BE49-F238E27FC236}">
                <a16:creationId xmlns:a16="http://schemas.microsoft.com/office/drawing/2014/main" id="{791E28E0-0CC3-144D-B91B-695C925730AE}"/>
              </a:ext>
            </a:extLst>
          </p:cNvPr>
          <p:cNvSpPr>
            <a:spLocks noGrp="1" noChangeArrowheads="1"/>
          </p:cNvSpPr>
          <p:nvPr>
            <p:ph idx="1"/>
          </p:nvPr>
        </p:nvSpPr>
        <p:spPr>
          <a:xfrm>
            <a:off x="107950" y="1166018"/>
            <a:ext cx="3089506" cy="4525963"/>
          </a:xfrm>
        </p:spPr>
        <p:txBody>
          <a:bodyPr/>
          <a:lstStyle/>
          <a:p>
            <a:pPr eaLnBrk="1" hangingPunct="1"/>
            <a:r>
              <a:rPr lang="zh-CN" altLang="en-US" sz="2800" dirty="0"/>
              <a:t>绝大多数现存无结构</a:t>
            </a:r>
            <a:r>
              <a:rPr lang="en-US" altLang="zh-CN" sz="2800" dirty="0"/>
              <a:t>P2P</a:t>
            </a:r>
            <a:r>
              <a:rPr lang="zh-CN" altLang="en-US" sz="2800" dirty="0"/>
              <a:t>网络实际采用</a:t>
            </a:r>
          </a:p>
          <a:p>
            <a:pPr eaLnBrk="1" hangingPunct="1"/>
            <a:r>
              <a:rPr lang="zh-CN" altLang="en-US" sz="2800" dirty="0"/>
              <a:t>路由覆盖范围是一个以</a:t>
            </a:r>
            <a:r>
              <a:rPr lang="en-US" altLang="zh-CN" sz="2800" dirty="0"/>
              <a:t>TTL</a:t>
            </a:r>
            <a:r>
              <a:rPr lang="zh-CN" altLang="en-US" sz="2800" dirty="0"/>
              <a:t>为半径的圆</a:t>
            </a:r>
          </a:p>
          <a:p>
            <a:pPr eaLnBrk="1" hangingPunct="1"/>
            <a:r>
              <a:rPr lang="zh-CN" altLang="en-US" sz="2800" dirty="0"/>
              <a:t>不保证找到实际存在的文件</a:t>
            </a:r>
          </a:p>
        </p:txBody>
      </p:sp>
      <p:pic>
        <p:nvPicPr>
          <p:cNvPr id="66563" name="Picture 4" descr="Gnutella程序的对等下载过程">
            <a:extLst>
              <a:ext uri="{FF2B5EF4-FFF2-40B4-BE49-F238E27FC236}">
                <a16:creationId xmlns:a16="http://schemas.microsoft.com/office/drawing/2014/main" id="{0F76CB42-013C-F84B-AC8B-D961C8504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456" y="1558302"/>
            <a:ext cx="59055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4AA414A4-9188-3B4F-BA87-B28C3B945536}"/>
              </a:ext>
            </a:extLst>
          </p:cNvPr>
          <p:cNvSpPr>
            <a:spLocks noGrp="1" noChangeArrowheads="1"/>
          </p:cNvSpPr>
          <p:nvPr>
            <p:ph type="title"/>
          </p:nvPr>
        </p:nvSpPr>
        <p:spPr/>
        <p:txBody>
          <a:bodyPr/>
          <a:lstStyle/>
          <a:p>
            <a:pPr eaLnBrk="1" hangingPunct="1"/>
            <a:r>
              <a:rPr lang="zh-CN" altLang="en-US" sz="4800" dirty="0">
                <a:solidFill>
                  <a:srgbClr val="3E2BFF"/>
                </a:solidFill>
              </a:rPr>
              <a:t>扩展环</a:t>
            </a:r>
            <a:r>
              <a:rPr lang="zh-CN" altLang="en" sz="4800" dirty="0">
                <a:solidFill>
                  <a:srgbClr val="3E2BFF"/>
                </a:solidFill>
              </a:rPr>
              <a:t>（</a:t>
            </a:r>
            <a:r>
              <a:rPr lang="en" altLang="zh-CN" sz="4800" dirty="0">
                <a:solidFill>
                  <a:srgbClr val="3E2BFF"/>
                </a:solidFill>
              </a:rPr>
              <a:t>expanding ring</a:t>
            </a:r>
            <a:r>
              <a:rPr lang="zh-CN" altLang="en" sz="4800" dirty="0">
                <a:solidFill>
                  <a:srgbClr val="3E2BFF"/>
                </a:solidFill>
              </a:rPr>
              <a:t>）</a:t>
            </a:r>
            <a:r>
              <a:rPr lang="zh-CN" altLang="en-US" sz="4800" dirty="0">
                <a:solidFill>
                  <a:srgbClr val="3E2BFF"/>
                </a:solidFill>
              </a:rPr>
              <a:t>路由</a:t>
            </a:r>
          </a:p>
        </p:txBody>
      </p:sp>
      <p:sp>
        <p:nvSpPr>
          <p:cNvPr id="68610" name="Rectangle 3">
            <a:extLst>
              <a:ext uri="{FF2B5EF4-FFF2-40B4-BE49-F238E27FC236}">
                <a16:creationId xmlns:a16="http://schemas.microsoft.com/office/drawing/2014/main" id="{01774340-0D20-4B49-ABB6-1732210E4BAB}"/>
              </a:ext>
            </a:extLst>
          </p:cNvPr>
          <p:cNvSpPr>
            <a:spLocks noGrp="1" noChangeArrowheads="1"/>
          </p:cNvSpPr>
          <p:nvPr>
            <p:ph idx="1"/>
          </p:nvPr>
        </p:nvSpPr>
        <p:spPr>
          <a:xfrm>
            <a:off x="167268" y="1166018"/>
            <a:ext cx="8887521" cy="2118520"/>
          </a:xfrm>
        </p:spPr>
        <p:txBody>
          <a:bodyPr/>
          <a:lstStyle/>
          <a:p>
            <a:pPr eaLnBrk="1" hangingPunct="1"/>
            <a:r>
              <a:rPr lang="zh-CN" altLang="en-US" sz="2800" dirty="0"/>
              <a:t>试探性的洪泛法</a:t>
            </a:r>
          </a:p>
          <a:p>
            <a:pPr eaLnBrk="1" hangingPunct="1"/>
            <a:r>
              <a:rPr lang="zh-CN" altLang="en-US" sz="2800" dirty="0"/>
              <a:t>逐步增加</a:t>
            </a:r>
            <a:r>
              <a:rPr lang="en-US" altLang="zh-CN" sz="2800" dirty="0"/>
              <a:t>TTL</a:t>
            </a:r>
            <a:r>
              <a:rPr lang="zh-CN" altLang="en-US" sz="2800" dirty="0"/>
              <a:t>，直至查询成功或者达到上限，从而形成一个个环</a:t>
            </a:r>
          </a:p>
          <a:p>
            <a:pPr eaLnBrk="1" hangingPunct="1"/>
            <a:r>
              <a:rPr lang="zh-CN" altLang="en-US" sz="2800" dirty="0"/>
              <a:t>效率稍高</a:t>
            </a:r>
          </a:p>
        </p:txBody>
      </p:sp>
      <p:graphicFrame>
        <p:nvGraphicFramePr>
          <p:cNvPr id="68611" name="Object 4">
            <a:extLst>
              <a:ext uri="{FF2B5EF4-FFF2-40B4-BE49-F238E27FC236}">
                <a16:creationId xmlns:a16="http://schemas.microsoft.com/office/drawing/2014/main" id="{16B98267-B1ED-E14E-9AD8-98BAC3901109}"/>
              </a:ext>
            </a:extLst>
          </p:cNvPr>
          <p:cNvGraphicFramePr>
            <a:graphicFrameLocks noChangeAspect="1"/>
          </p:cNvGraphicFramePr>
          <p:nvPr>
            <p:extLst>
              <p:ext uri="{D42A27DB-BD31-4B8C-83A1-F6EECF244321}">
                <p14:modId xmlns:p14="http://schemas.microsoft.com/office/powerpoint/2010/main" val="3674768432"/>
              </p:ext>
            </p:extLst>
          </p:nvPr>
        </p:nvGraphicFramePr>
        <p:xfrm>
          <a:off x="1957658" y="3194823"/>
          <a:ext cx="5849303" cy="3507059"/>
        </p:xfrm>
        <a:graphic>
          <a:graphicData uri="http://schemas.openxmlformats.org/presentationml/2006/ole">
            <mc:AlternateContent xmlns:mc="http://schemas.openxmlformats.org/markup-compatibility/2006">
              <mc:Choice xmlns:v="urn:schemas-microsoft-com:vml" Requires="v">
                <p:oleObj spid="_x0000_s68679" name="Visio" r:id="rId4" imgW="2501900" imgH="1511300" progId="Visio.Drawing.11">
                  <p:embed/>
                </p:oleObj>
              </mc:Choice>
              <mc:Fallback>
                <p:oleObj name="Visio" r:id="rId4" imgW="2501900" imgH="15113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658" y="3194823"/>
                        <a:ext cx="5849303" cy="3507059"/>
                      </a:xfrm>
                      <a:prstGeom prst="rect">
                        <a:avLst/>
                      </a:prstGeom>
                      <a:noFill/>
                      <a:ln>
                        <a:noFill/>
                      </a:ln>
                      <a:effectLst/>
                    </p:spPr>
                  </p:pic>
                </p:oleObj>
              </mc:Fallback>
            </mc:AlternateContent>
          </a:graphicData>
        </a:graphic>
      </p:graphicFrame>
    </p:spTree>
  </p:cSld>
  <p:clrMapOvr>
    <a:masterClrMapping/>
  </p:clrMapOvr>
  <p:transition spd="slow"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CF776EC-072C-E247-A12C-C3C73BD4E246}"/>
              </a:ext>
            </a:extLst>
          </p:cNvPr>
          <p:cNvSpPr>
            <a:spLocks noGrp="1" noChangeArrowheads="1"/>
          </p:cNvSpPr>
          <p:nvPr>
            <p:ph type="title"/>
          </p:nvPr>
        </p:nvSpPr>
        <p:spPr/>
        <p:txBody>
          <a:bodyPr/>
          <a:lstStyle/>
          <a:p>
            <a:pPr eaLnBrk="1" hangingPunct="1"/>
            <a:r>
              <a:rPr lang="zh-CN" altLang="en-US" sz="4800" dirty="0">
                <a:solidFill>
                  <a:srgbClr val="3E2BFF"/>
                </a:solidFill>
              </a:rPr>
              <a:t>随机游走（</a:t>
            </a:r>
            <a:r>
              <a:rPr lang="en-US" altLang="zh-CN" sz="4800" dirty="0">
                <a:solidFill>
                  <a:srgbClr val="3E2BFF"/>
                </a:solidFill>
              </a:rPr>
              <a:t>random walks</a:t>
            </a:r>
            <a:r>
              <a:rPr lang="zh-CN" altLang="en-US" sz="4800" dirty="0">
                <a:solidFill>
                  <a:srgbClr val="3E2BFF"/>
                </a:solidFill>
              </a:rPr>
              <a:t>）路由</a:t>
            </a:r>
          </a:p>
        </p:txBody>
      </p:sp>
      <p:sp>
        <p:nvSpPr>
          <p:cNvPr id="70658" name="Rectangle 3">
            <a:extLst>
              <a:ext uri="{FF2B5EF4-FFF2-40B4-BE49-F238E27FC236}">
                <a16:creationId xmlns:a16="http://schemas.microsoft.com/office/drawing/2014/main" id="{9C093678-E242-0743-9DE7-B4175124A4AF}"/>
              </a:ext>
            </a:extLst>
          </p:cNvPr>
          <p:cNvSpPr>
            <a:spLocks noGrp="1" noChangeArrowheads="1"/>
          </p:cNvSpPr>
          <p:nvPr>
            <p:ph idx="1"/>
          </p:nvPr>
        </p:nvSpPr>
        <p:spPr>
          <a:xfrm>
            <a:off x="156116" y="1166019"/>
            <a:ext cx="8898673" cy="3227562"/>
          </a:xfrm>
        </p:spPr>
        <p:txBody>
          <a:bodyPr/>
          <a:lstStyle/>
          <a:p>
            <a:pPr eaLnBrk="1" hangingPunct="1"/>
            <a:r>
              <a:rPr lang="zh-CN" altLang="en-US" sz="2800" dirty="0"/>
              <a:t>结点收到查询消息时只随机选择一个邻居结点发送该消息，直到数据被找到或</a:t>
            </a:r>
            <a:r>
              <a:rPr lang="en-US" altLang="zh-CN" sz="2800" dirty="0"/>
              <a:t>TTL</a:t>
            </a:r>
            <a:r>
              <a:rPr lang="zh-CN" altLang="en-US" sz="2800" dirty="0"/>
              <a:t>用完</a:t>
            </a:r>
          </a:p>
          <a:p>
            <a:pPr eaLnBrk="1" hangingPunct="1"/>
            <a:r>
              <a:rPr lang="zh-CN" altLang="en-US" sz="2800" dirty="0"/>
              <a:t>因网络开销仅随跳数增加线性增加，故</a:t>
            </a:r>
            <a:r>
              <a:rPr lang="en-US" altLang="zh-CN" sz="2800" dirty="0"/>
              <a:t>TTL</a:t>
            </a:r>
            <a:r>
              <a:rPr lang="zh-CN" altLang="en-US" sz="2800" dirty="0"/>
              <a:t>可以较大</a:t>
            </a:r>
          </a:p>
          <a:p>
            <a:pPr eaLnBrk="1" hangingPunct="1"/>
            <a:r>
              <a:rPr lang="en-US" altLang="zh-CN" sz="2800" i="1" dirty="0"/>
              <a:t>K</a:t>
            </a:r>
            <a:r>
              <a:rPr lang="en-US" altLang="zh-CN" sz="2800" dirty="0"/>
              <a:t>-walker</a:t>
            </a:r>
            <a:r>
              <a:rPr lang="zh-CN" altLang="en-US" sz="2800" dirty="0"/>
              <a:t>（</a:t>
            </a:r>
            <a:r>
              <a:rPr lang="en-US" altLang="zh-CN" sz="2800" dirty="0" err="1"/>
              <a:t>Lv</a:t>
            </a:r>
            <a:r>
              <a:rPr lang="en-US" altLang="zh-CN" sz="2800" dirty="0"/>
              <a:t> et al,</a:t>
            </a:r>
            <a:r>
              <a:rPr lang="zh-CN" altLang="en-US" sz="2800" dirty="0"/>
              <a:t> </a:t>
            </a:r>
            <a:r>
              <a:rPr lang="en-US" altLang="zh-CN" sz="2800" dirty="0"/>
              <a:t>2002</a:t>
            </a:r>
            <a:r>
              <a:rPr lang="zh-CN" altLang="en-US" sz="2800" dirty="0"/>
              <a:t>）认为</a:t>
            </a:r>
            <a:r>
              <a:rPr lang="en-US" altLang="zh-CN" sz="2800" i="1" dirty="0"/>
              <a:t>k</a:t>
            </a:r>
            <a:r>
              <a:rPr lang="zh-CN" altLang="en-US" sz="2800" dirty="0"/>
              <a:t>取</a:t>
            </a:r>
            <a:r>
              <a:rPr lang="en-US" altLang="zh-CN" sz="2800" dirty="0"/>
              <a:t>16-64</a:t>
            </a:r>
            <a:r>
              <a:rPr lang="zh-CN" altLang="en-US" sz="2800" dirty="0"/>
              <a:t>时效果最佳</a:t>
            </a:r>
          </a:p>
          <a:p>
            <a:pPr eaLnBrk="1" hangingPunct="1"/>
            <a:r>
              <a:rPr lang="zh-CN" altLang="en-US" sz="2800" dirty="0"/>
              <a:t>改进方法：带检测的随机走（找到中止），行者</a:t>
            </a:r>
            <a:r>
              <a:rPr lang="en-US" altLang="zh-CN" sz="2800" dirty="0"/>
              <a:t>ID</a:t>
            </a:r>
            <a:r>
              <a:rPr lang="zh-CN" altLang="en-US" sz="2800" dirty="0"/>
              <a:t>（不重复）</a:t>
            </a:r>
            <a:endParaRPr lang="en-US" altLang="zh-CN" sz="2800" dirty="0"/>
          </a:p>
        </p:txBody>
      </p:sp>
    </p:spTree>
  </p:cSld>
  <p:clrMapOvr>
    <a:masterClrMapping/>
  </p:clrMapOvr>
  <p:transition spd="slow"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B7D7EF24-C759-DB4E-B4D6-31416878448E}"/>
              </a:ext>
            </a:extLst>
          </p:cNvPr>
          <p:cNvSpPr>
            <a:spLocks noGrp="1" noChangeArrowheads="1"/>
          </p:cNvSpPr>
          <p:nvPr>
            <p:ph type="title"/>
          </p:nvPr>
        </p:nvSpPr>
        <p:spPr/>
        <p:txBody>
          <a:bodyPr/>
          <a:lstStyle/>
          <a:p>
            <a:pPr algn="ctr" eaLnBrk="1" hangingPunct="1"/>
            <a:r>
              <a:rPr lang="zh-CN" altLang="en-US" sz="4800" dirty="0">
                <a:solidFill>
                  <a:srgbClr val="3E2BFF"/>
                </a:solidFill>
              </a:rPr>
              <a:t>定义</a:t>
            </a:r>
          </a:p>
        </p:txBody>
      </p:sp>
      <p:sp>
        <p:nvSpPr>
          <p:cNvPr id="13314" name="Rectangle 3">
            <a:extLst>
              <a:ext uri="{FF2B5EF4-FFF2-40B4-BE49-F238E27FC236}">
                <a16:creationId xmlns:a16="http://schemas.microsoft.com/office/drawing/2014/main" id="{24F7D373-56CD-4A44-819E-31DB6806F419}"/>
              </a:ext>
            </a:extLst>
          </p:cNvPr>
          <p:cNvSpPr>
            <a:spLocks noGrp="1" noChangeArrowheads="1"/>
          </p:cNvSpPr>
          <p:nvPr>
            <p:ph idx="1"/>
          </p:nvPr>
        </p:nvSpPr>
        <p:spPr>
          <a:xfrm>
            <a:off x="189569" y="1166018"/>
            <a:ext cx="8831767" cy="4525963"/>
          </a:xfrm>
        </p:spPr>
        <p:txBody>
          <a:bodyPr/>
          <a:lstStyle/>
          <a:p>
            <a:pPr eaLnBrk="1" hangingPunct="1"/>
            <a:r>
              <a:rPr lang="en-US" altLang="zh-CN" sz="3200" dirty="0"/>
              <a:t>P2P</a:t>
            </a:r>
            <a:r>
              <a:rPr lang="zh-CN" altLang="en-US" sz="3200" dirty="0"/>
              <a:t>：</a:t>
            </a:r>
            <a:r>
              <a:rPr lang="en-US" altLang="zh-CN" sz="3200" dirty="0"/>
              <a:t>Peer to Peer</a:t>
            </a:r>
            <a:r>
              <a:rPr lang="zh-CN" altLang="en-US" sz="3200" dirty="0"/>
              <a:t>对等网络</a:t>
            </a:r>
          </a:p>
          <a:p>
            <a:pPr eaLnBrk="1" hangingPunct="1"/>
            <a:r>
              <a:rPr lang="en-US" altLang="zh-CN" sz="3200" dirty="0"/>
              <a:t>peer</a:t>
            </a:r>
            <a:r>
              <a:rPr lang="zh-CN" altLang="en-US" sz="3200" dirty="0"/>
              <a:t>指网络结点在</a:t>
            </a:r>
          </a:p>
          <a:p>
            <a:pPr lvl="1" eaLnBrk="1" hangingPunct="1"/>
            <a:r>
              <a:rPr lang="zh-CN" altLang="en-US" sz="2800" dirty="0"/>
              <a:t>行为上是自由的</a:t>
            </a:r>
            <a:r>
              <a:rPr lang="en-US" altLang="zh-CN" sz="2800" dirty="0"/>
              <a:t>——</a:t>
            </a:r>
            <a:r>
              <a:rPr lang="zh-CN" altLang="en-US" sz="2800" dirty="0"/>
              <a:t>任意加入、退出，不受其它结点限制，匿名</a:t>
            </a:r>
          </a:p>
          <a:p>
            <a:pPr lvl="1" eaLnBrk="1" hangingPunct="1"/>
            <a:r>
              <a:rPr lang="zh-CN" altLang="en-US" sz="2800" dirty="0"/>
              <a:t>功能上是平等的</a:t>
            </a:r>
            <a:r>
              <a:rPr lang="en-US" altLang="zh-CN" sz="2800" dirty="0"/>
              <a:t>——</a:t>
            </a:r>
            <a:r>
              <a:rPr lang="zh-CN" altLang="en-US" sz="2800" dirty="0"/>
              <a:t>不管实际能力的差异</a:t>
            </a:r>
          </a:p>
          <a:p>
            <a:pPr lvl="1" eaLnBrk="1" hangingPunct="1"/>
            <a:r>
              <a:rPr lang="zh-CN" altLang="en-US" sz="2800" dirty="0"/>
              <a:t>连接上是互联的</a:t>
            </a:r>
            <a:r>
              <a:rPr lang="en-US" altLang="zh-CN" sz="2800" dirty="0"/>
              <a:t>——</a:t>
            </a:r>
            <a:r>
              <a:rPr lang="zh-CN" altLang="en-US" sz="2800" dirty="0"/>
              <a:t>直接</a:t>
            </a:r>
            <a:r>
              <a:rPr lang="en-US" altLang="zh-CN" sz="2800" dirty="0"/>
              <a:t>/</a:t>
            </a:r>
            <a:r>
              <a:rPr lang="zh-CN" altLang="en-US" sz="2800" dirty="0"/>
              <a:t>间接，任两结点可建立逻辑链接，对应物理网上的一条</a:t>
            </a:r>
            <a:r>
              <a:rPr lang="en-US" altLang="zh-CN" sz="2800" dirty="0"/>
              <a:t>IP</a:t>
            </a:r>
            <a:r>
              <a:rPr lang="zh-CN" altLang="en-US" sz="2800" dirty="0"/>
              <a:t>路径</a:t>
            </a:r>
          </a:p>
          <a:p>
            <a:pPr eaLnBrk="1" hangingPunct="1"/>
            <a:r>
              <a:rPr lang="zh-CN" altLang="en-US" sz="3200" dirty="0"/>
              <a:t>充分利用网络带宽、节点资源，提高工作效率</a:t>
            </a:r>
          </a:p>
        </p:txBody>
      </p:sp>
    </p:spTree>
  </p:cSld>
  <p:clrMapOvr>
    <a:masterClrMapping/>
  </p:clrMapOvr>
  <p:transition spd="slow"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174D31C0-6EE6-5F4A-BAFF-8F0B000E6E85}"/>
              </a:ext>
            </a:extLst>
          </p:cNvPr>
          <p:cNvSpPr>
            <a:spLocks noGrp="1" noChangeArrowheads="1"/>
          </p:cNvSpPr>
          <p:nvPr>
            <p:ph type="title"/>
          </p:nvPr>
        </p:nvSpPr>
        <p:spPr/>
        <p:txBody>
          <a:bodyPr/>
          <a:lstStyle/>
          <a:p>
            <a:pPr eaLnBrk="1" hangingPunct="1"/>
            <a:r>
              <a:rPr lang="zh-CN" altLang="en-US" sz="4400" dirty="0">
                <a:solidFill>
                  <a:srgbClr val="3E2BFF"/>
                </a:solidFill>
              </a:rPr>
              <a:t>超级节点（</a:t>
            </a:r>
            <a:r>
              <a:rPr lang="en-US" altLang="zh-CN" sz="4400" dirty="0" err="1">
                <a:solidFill>
                  <a:srgbClr val="3E2BFF"/>
                </a:solidFill>
              </a:rPr>
              <a:t>supernode</a:t>
            </a:r>
            <a:r>
              <a:rPr lang="en-US" altLang="zh-CN" sz="4400" dirty="0">
                <a:solidFill>
                  <a:srgbClr val="3E2BFF"/>
                </a:solidFill>
              </a:rPr>
              <a:t> routing</a:t>
            </a:r>
            <a:r>
              <a:rPr lang="zh-CN" altLang="en-US" sz="4400" dirty="0">
                <a:solidFill>
                  <a:srgbClr val="3E2BFF"/>
                </a:solidFill>
              </a:rPr>
              <a:t>）路由</a:t>
            </a:r>
          </a:p>
        </p:txBody>
      </p:sp>
      <p:sp>
        <p:nvSpPr>
          <p:cNvPr id="72706" name="Rectangle 3">
            <a:extLst>
              <a:ext uri="{FF2B5EF4-FFF2-40B4-BE49-F238E27FC236}">
                <a16:creationId xmlns:a16="http://schemas.microsoft.com/office/drawing/2014/main" id="{A708B59E-5BC2-5D46-88FB-956A2C0B1A68}"/>
              </a:ext>
            </a:extLst>
          </p:cNvPr>
          <p:cNvSpPr>
            <a:spLocks noGrp="1" noChangeArrowheads="1"/>
          </p:cNvSpPr>
          <p:nvPr>
            <p:ph idx="1"/>
          </p:nvPr>
        </p:nvSpPr>
        <p:spPr>
          <a:xfrm>
            <a:off x="133815" y="1166018"/>
            <a:ext cx="8876370" cy="4525963"/>
          </a:xfrm>
        </p:spPr>
        <p:txBody>
          <a:bodyPr/>
          <a:lstStyle/>
          <a:p>
            <a:pPr eaLnBrk="1" hangingPunct="1"/>
            <a:r>
              <a:rPr lang="zh-CN" altLang="en-US" sz="2800" dirty="0"/>
              <a:t>超结点自组织成一个网络，普通结点向其发起查询</a:t>
            </a:r>
          </a:p>
          <a:p>
            <a:pPr eaLnBrk="1" hangingPunct="1"/>
            <a:r>
              <a:rPr lang="zh-CN" altLang="en-US" sz="2800" dirty="0"/>
              <a:t>可以在超结点网络中采用洪泛法</a:t>
            </a:r>
          </a:p>
          <a:p>
            <a:pPr eaLnBrk="1" hangingPunct="1"/>
            <a:r>
              <a:rPr lang="en-US" altLang="zh-CN" sz="2800" dirty="0" err="1"/>
              <a:t>eDonkey</a:t>
            </a:r>
            <a:r>
              <a:rPr lang="zh-CN" altLang="en-US" sz="2800" dirty="0"/>
              <a:t>、</a:t>
            </a:r>
            <a:r>
              <a:rPr lang="en-US" altLang="zh-CN" sz="2800" dirty="0" err="1"/>
              <a:t>KaZaA</a:t>
            </a:r>
            <a:r>
              <a:rPr lang="zh-CN" altLang="en-US" sz="2800" dirty="0"/>
              <a:t>的流行，证明可行性</a:t>
            </a:r>
          </a:p>
        </p:txBody>
      </p:sp>
    </p:spTree>
  </p:cSld>
  <p:clrMapOvr>
    <a:masterClrMapping/>
  </p:clrMapOvr>
  <p:transition spd="slow"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21765DD-9EDC-444E-B976-1DD22BF2BAAC}"/>
              </a:ext>
            </a:extLst>
          </p:cNvPr>
          <p:cNvSpPr>
            <a:spLocks noGrp="1" noChangeArrowheads="1"/>
          </p:cNvSpPr>
          <p:nvPr>
            <p:ph type="title"/>
          </p:nvPr>
        </p:nvSpPr>
        <p:spPr/>
        <p:txBody>
          <a:bodyPr/>
          <a:lstStyle/>
          <a:p>
            <a:pPr algn="ctr"/>
            <a:r>
              <a:rPr lang="zh-CN" altLang="en-US" sz="4800" dirty="0">
                <a:solidFill>
                  <a:srgbClr val="3E2BFF"/>
                </a:solidFill>
              </a:rPr>
              <a:t>第三代</a:t>
            </a:r>
            <a:r>
              <a:rPr lang="en-US" altLang="zh-CN" sz="4800" dirty="0">
                <a:solidFill>
                  <a:srgbClr val="3E2BFF"/>
                </a:solidFill>
              </a:rPr>
              <a:t>P2P</a:t>
            </a:r>
            <a:r>
              <a:rPr lang="zh-CN" altLang="en-US" sz="4800" dirty="0">
                <a:solidFill>
                  <a:srgbClr val="3E2BFF"/>
                </a:solidFill>
              </a:rPr>
              <a:t>网络：结构化</a:t>
            </a:r>
            <a:r>
              <a:rPr lang="en-US" altLang="zh-CN" sz="4800" dirty="0">
                <a:solidFill>
                  <a:srgbClr val="3E2BFF"/>
                </a:solidFill>
              </a:rPr>
              <a:t>P2P</a:t>
            </a:r>
            <a:r>
              <a:rPr lang="zh-CN" altLang="en-US" sz="4800" dirty="0">
                <a:solidFill>
                  <a:srgbClr val="3E2BFF"/>
                </a:solidFill>
              </a:rPr>
              <a:t>体系</a:t>
            </a:r>
            <a:endParaRPr lang="en-US" altLang="zh-CN" sz="4800" dirty="0">
              <a:solidFill>
                <a:srgbClr val="3E2BFF"/>
              </a:solidFill>
            </a:endParaRPr>
          </a:p>
        </p:txBody>
      </p:sp>
      <p:sp>
        <p:nvSpPr>
          <p:cNvPr id="74754" name="Rectangle 3">
            <a:extLst>
              <a:ext uri="{FF2B5EF4-FFF2-40B4-BE49-F238E27FC236}">
                <a16:creationId xmlns:a16="http://schemas.microsoft.com/office/drawing/2014/main" id="{EC81580A-664F-9045-A9B9-24A8221DE12A}"/>
              </a:ext>
            </a:extLst>
          </p:cNvPr>
          <p:cNvSpPr>
            <a:spLocks noGrp="1" noChangeArrowheads="1"/>
          </p:cNvSpPr>
          <p:nvPr>
            <p:ph idx="1"/>
          </p:nvPr>
        </p:nvSpPr>
        <p:spPr>
          <a:xfrm>
            <a:off x="133813" y="1166018"/>
            <a:ext cx="8876371" cy="4525963"/>
          </a:xfrm>
        </p:spPr>
        <p:txBody>
          <a:bodyPr/>
          <a:lstStyle/>
          <a:p>
            <a:r>
              <a:rPr lang="en-US" altLang="zh-CN" sz="2800" dirty="0" err="1">
                <a:solidFill>
                  <a:srgbClr val="FF0000"/>
                </a:solidFill>
              </a:rPr>
              <a:t>Chord&amp;CFS</a:t>
            </a:r>
            <a:endParaRPr lang="en-US" altLang="zh-CN" sz="2800" dirty="0">
              <a:solidFill>
                <a:srgbClr val="FF0000"/>
              </a:solidFill>
            </a:endParaRPr>
          </a:p>
          <a:p>
            <a:r>
              <a:rPr lang="en-US" altLang="zh-CN" sz="2800" dirty="0"/>
              <a:t>CAN</a:t>
            </a:r>
          </a:p>
          <a:p>
            <a:r>
              <a:rPr lang="en-US" altLang="zh-CN" sz="2800" dirty="0" err="1"/>
              <a:t>Tapestry&amp;OceanStore</a:t>
            </a:r>
            <a:endParaRPr lang="en-US" altLang="zh-CN" sz="2800" dirty="0"/>
          </a:p>
          <a:p>
            <a:r>
              <a:rPr lang="en-US" altLang="zh-CN" sz="2800" dirty="0" err="1"/>
              <a:t>Pastry&amp;Past</a:t>
            </a:r>
            <a:endParaRPr lang="en-US" altLang="zh-CN" sz="2800" dirty="0"/>
          </a:p>
          <a:p>
            <a:r>
              <a:rPr lang="en-US" altLang="zh-CN" sz="2800" dirty="0" err="1"/>
              <a:t>Kademlia</a:t>
            </a:r>
            <a:endParaRPr lang="en-US" altLang="zh-CN" sz="2800" dirty="0"/>
          </a:p>
          <a:p>
            <a:r>
              <a:rPr lang="en-US" altLang="zh-CN" sz="2800" dirty="0" err="1"/>
              <a:t>SkipNet</a:t>
            </a:r>
            <a:endParaRPr lang="en-US" altLang="zh-CN" sz="2800" dirty="0"/>
          </a:p>
          <a:p>
            <a:r>
              <a:rPr lang="en-US" altLang="zh-CN" sz="2800" dirty="0"/>
              <a:t>Viceroy</a:t>
            </a:r>
          </a:p>
          <a:p>
            <a:r>
              <a:rPr lang="en-US" altLang="zh-CN" sz="2800" dirty="0" err="1"/>
              <a:t>Koorde</a:t>
            </a:r>
            <a:endParaRPr lang="en-US" altLang="zh-CN" sz="2800" dirty="0"/>
          </a:p>
          <a:p>
            <a:r>
              <a:rPr lang="en-US" altLang="zh-CN" sz="2800" dirty="0"/>
              <a:t>Cycloid</a:t>
            </a:r>
          </a:p>
        </p:txBody>
      </p:sp>
      <p:sp>
        <p:nvSpPr>
          <p:cNvPr id="74755" name="矩形 5">
            <a:extLst>
              <a:ext uri="{FF2B5EF4-FFF2-40B4-BE49-F238E27FC236}">
                <a16:creationId xmlns:a16="http://schemas.microsoft.com/office/drawing/2014/main" id="{D9306AD9-C87B-5842-BE79-95F269258109}"/>
              </a:ext>
            </a:extLst>
          </p:cNvPr>
          <p:cNvSpPr>
            <a:spLocks noChangeArrowheads="1"/>
          </p:cNvSpPr>
          <p:nvPr/>
        </p:nvSpPr>
        <p:spPr bwMode="auto">
          <a:xfrm>
            <a:off x="2582321" y="5492131"/>
            <a:ext cx="6427863"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lvl="1" eaLnBrk="1" hangingPunct="1">
              <a:spcBef>
                <a:spcPct val="0"/>
              </a:spcBef>
              <a:buFont typeface="Wingdings" pitchFamily="2" charset="2"/>
              <a:buNone/>
            </a:pPr>
            <a:r>
              <a:rPr lang="zh-CN" altLang="en-US" sz="2800" dirty="0">
                <a:solidFill>
                  <a:srgbClr val="FF0000"/>
                </a:solidFill>
                <a:latin typeface="+mn-lt"/>
                <a:ea typeface="SimHei" panose="02010609060101010101" pitchFamily="49" charset="-122"/>
              </a:rPr>
              <a:t>结构化：</a:t>
            </a:r>
            <a:r>
              <a:rPr lang="zh-CN" altLang="en-US" sz="2800" dirty="0">
                <a:latin typeface="+mn-lt"/>
                <a:ea typeface="SimHei" panose="02010609060101010101" pitchFamily="49" charset="-122"/>
              </a:rPr>
              <a:t>指覆盖网基于某种特定规则组织；结构化组织机制很多，其中</a:t>
            </a:r>
            <a:r>
              <a:rPr lang="en-US" altLang="zh-CN" sz="2800" dirty="0">
                <a:latin typeface="+mn-lt"/>
                <a:ea typeface="SimHei" panose="02010609060101010101" pitchFamily="49" charset="-122"/>
              </a:rPr>
              <a:t>DHT</a:t>
            </a:r>
            <a:r>
              <a:rPr lang="zh-CN" altLang="en-US" sz="2800" dirty="0">
                <a:latin typeface="+mn-lt"/>
                <a:ea typeface="SimHei" panose="02010609060101010101" pitchFamily="49" charset="-122"/>
              </a:rPr>
              <a:t>机制是最常用的一种</a:t>
            </a:r>
          </a:p>
        </p:txBody>
      </p:sp>
    </p:spTree>
  </p:cSld>
  <p:clrMapOvr>
    <a:masterClrMapping/>
  </p:clrMapOvr>
  <p:transition spd="slow"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1E8B352E-0BD8-734A-840F-200DBA456589}"/>
              </a:ext>
            </a:extLst>
          </p:cNvPr>
          <p:cNvSpPr>
            <a:spLocks noGrp="1" noChangeArrowheads="1"/>
          </p:cNvSpPr>
          <p:nvPr>
            <p:ph type="title"/>
          </p:nvPr>
        </p:nvSpPr>
        <p:spPr/>
        <p:txBody>
          <a:bodyPr/>
          <a:lstStyle/>
          <a:p>
            <a:pPr algn="ctr"/>
            <a:r>
              <a:rPr lang="en-US" altLang="zh-CN" sz="4800">
                <a:solidFill>
                  <a:srgbClr val="3E2BFF"/>
                </a:solidFill>
              </a:rPr>
              <a:t>Chord</a:t>
            </a:r>
            <a:r>
              <a:rPr lang="zh-CN" altLang="en-US" sz="4800">
                <a:solidFill>
                  <a:srgbClr val="3E2BFF"/>
                </a:solidFill>
              </a:rPr>
              <a:t>网络</a:t>
            </a:r>
          </a:p>
        </p:txBody>
      </p:sp>
      <p:sp>
        <p:nvSpPr>
          <p:cNvPr id="76802" name="Rectangle 3">
            <a:extLst>
              <a:ext uri="{FF2B5EF4-FFF2-40B4-BE49-F238E27FC236}">
                <a16:creationId xmlns:a16="http://schemas.microsoft.com/office/drawing/2014/main" id="{13D36242-D760-DF41-AE2F-F2E798311617}"/>
              </a:ext>
            </a:extLst>
          </p:cNvPr>
          <p:cNvSpPr>
            <a:spLocks noGrp="1" noChangeArrowheads="1"/>
          </p:cNvSpPr>
          <p:nvPr>
            <p:ph idx="1"/>
          </p:nvPr>
        </p:nvSpPr>
        <p:spPr>
          <a:xfrm>
            <a:off x="133815" y="1166018"/>
            <a:ext cx="8932126" cy="4525963"/>
          </a:xfrm>
        </p:spPr>
        <p:txBody>
          <a:bodyPr/>
          <a:lstStyle/>
          <a:p>
            <a:r>
              <a:rPr lang="en-US" altLang="zh-CN" sz="2800" dirty="0"/>
              <a:t>Chord</a:t>
            </a:r>
            <a:r>
              <a:rPr lang="zh-CN" altLang="en-US" sz="2800" dirty="0"/>
              <a:t>作为一个</a:t>
            </a:r>
            <a:r>
              <a:rPr lang="en-US" altLang="zh-CN" sz="2800" dirty="0"/>
              <a:t>P2P</a:t>
            </a:r>
            <a:r>
              <a:rPr lang="zh-CN" altLang="en-US" sz="2800" dirty="0"/>
              <a:t>网络，是基于带弦环拓扑结构的分布式系统，提供对象的存储、查询、复制、缓存，在其上可以架构更高层的分布式数据存储系统，如协同文件系统</a:t>
            </a:r>
            <a:r>
              <a:rPr lang="en-US" altLang="zh-CN" sz="2800" dirty="0"/>
              <a:t>CFS</a:t>
            </a:r>
          </a:p>
          <a:p>
            <a:r>
              <a:rPr lang="en-US" altLang="zh-CN" sz="2800" dirty="0"/>
              <a:t>Chord</a:t>
            </a:r>
            <a:r>
              <a:rPr lang="zh-CN" altLang="en-US" sz="2800" dirty="0"/>
              <a:t>作为一个</a:t>
            </a:r>
            <a:r>
              <a:rPr lang="zh-CN" altLang="en-US" sz="2800" dirty="0">
                <a:solidFill>
                  <a:srgbClr val="FF0000"/>
                </a:solidFill>
              </a:rPr>
              <a:t>分布式散列表</a:t>
            </a:r>
            <a:r>
              <a:rPr lang="en-US" altLang="zh-CN" sz="2800" dirty="0">
                <a:solidFill>
                  <a:srgbClr val="FF0000"/>
                </a:solidFill>
              </a:rPr>
              <a:t>DHT</a:t>
            </a:r>
            <a:r>
              <a:rPr lang="zh-CN" altLang="en-US" sz="2800" dirty="0"/>
              <a:t>，只支持结构化</a:t>
            </a:r>
            <a:r>
              <a:rPr lang="en-US" altLang="zh-CN" sz="2800" dirty="0"/>
              <a:t>P2P</a:t>
            </a:r>
            <a:r>
              <a:rPr lang="zh-CN" altLang="en-US" sz="2800" dirty="0"/>
              <a:t>最简单的功能：将结点和数据对象映射到覆盖网中，但具有几乎最优的路由效率、确定性的对象查询、负载均衡、高可靠性以及良好的容错性与自适应</a:t>
            </a:r>
            <a:endParaRPr lang="en-US" altLang="zh-CN" sz="2800" dirty="0"/>
          </a:p>
          <a:p>
            <a:r>
              <a:rPr lang="zh-CN" altLang="en-US" sz="2800" dirty="0"/>
              <a:t>最主要的是：简单、优美</a:t>
            </a:r>
          </a:p>
        </p:txBody>
      </p:sp>
    </p:spTree>
  </p:cSld>
  <p:clrMapOvr>
    <a:masterClrMapping/>
  </p:clrMapOvr>
  <p:transition spd="slow"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17F0D02D-140E-2449-B289-D1DB46234782}"/>
              </a:ext>
            </a:extLst>
          </p:cNvPr>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CN" altLang="en-US">
              <a:latin typeface="Tahoma" charset="0"/>
              <a:ea typeface="宋体" charset="-122"/>
            </a:endParaRPr>
          </a:p>
        </p:txBody>
      </p:sp>
      <p:sp>
        <p:nvSpPr>
          <p:cNvPr id="507907" name="Rectangle 3">
            <a:extLst>
              <a:ext uri="{FF2B5EF4-FFF2-40B4-BE49-F238E27FC236}">
                <a16:creationId xmlns:a16="http://schemas.microsoft.com/office/drawing/2014/main" id="{B7CBAA24-2EDE-CB41-9AFB-9038286DF48B}"/>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CN" altLang="en-US">
              <a:latin typeface="Tahoma" charset="0"/>
              <a:ea typeface="宋体" charset="-122"/>
            </a:endParaRPr>
          </a:p>
        </p:txBody>
      </p:sp>
      <p:sp>
        <p:nvSpPr>
          <p:cNvPr id="507911" name="Rectangle 7">
            <a:extLst>
              <a:ext uri="{FF2B5EF4-FFF2-40B4-BE49-F238E27FC236}">
                <a16:creationId xmlns:a16="http://schemas.microsoft.com/office/drawing/2014/main" id="{E651ABE1-9218-FD4C-AB53-55BC295C821A}"/>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CN" altLang="en-US">
              <a:latin typeface="Tahoma" charset="0"/>
              <a:ea typeface="宋体" charset="-122"/>
            </a:endParaRPr>
          </a:p>
        </p:txBody>
      </p:sp>
      <p:sp>
        <p:nvSpPr>
          <p:cNvPr id="507913" name="Rectangle 9">
            <a:extLst>
              <a:ext uri="{FF2B5EF4-FFF2-40B4-BE49-F238E27FC236}">
                <a16:creationId xmlns:a16="http://schemas.microsoft.com/office/drawing/2014/main" id="{9F880931-16F6-8D41-A356-C3BC49569515}"/>
              </a:ext>
            </a:extLst>
          </p:cNvPr>
          <p:cNvSpPr>
            <a:spLocks noChangeArrowheads="1"/>
          </p:cNvSpPr>
          <p:nvPr/>
        </p:nvSpPr>
        <p:spPr bwMode="auto">
          <a:xfrm>
            <a:off x="107794" y="1135564"/>
            <a:ext cx="8868937" cy="446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tx2"/>
              </a:buClr>
              <a:buSzPct val="70000"/>
              <a:buFont typeface="Wingdings" charset="2"/>
              <a:buChar char="l"/>
              <a:defRPr sz="2600">
                <a:solidFill>
                  <a:schemeClr val="tx1"/>
                </a:solidFill>
                <a:latin typeface="Arial" charset="0"/>
                <a:ea typeface="宋体" charset="-122"/>
              </a:defRPr>
            </a:lvl1pPr>
            <a:lvl2pPr marL="692150" indent="-347663">
              <a:spcBef>
                <a:spcPct val="20000"/>
              </a:spcBef>
              <a:buClr>
                <a:schemeClr val="accent2"/>
              </a:buClr>
              <a:buSzPct val="70000"/>
              <a:buFont typeface="Wingdings" charset="2"/>
              <a:buChar char="l"/>
              <a:defRPr sz="2200">
                <a:solidFill>
                  <a:schemeClr val="tx1"/>
                </a:solidFill>
                <a:latin typeface="Arial" charset="0"/>
                <a:ea typeface="宋体" charset="-122"/>
              </a:defRPr>
            </a:lvl2pPr>
            <a:lvl3pPr marL="987425" indent="-293688">
              <a:spcBef>
                <a:spcPct val="20000"/>
              </a:spcBef>
              <a:buClr>
                <a:schemeClr val="accent1"/>
              </a:buClr>
              <a:buSzPct val="70000"/>
              <a:buFont typeface="Wingdings" charset="2"/>
              <a:buChar char="l"/>
              <a:defRPr sz="2100">
                <a:solidFill>
                  <a:schemeClr val="tx1"/>
                </a:solidFill>
                <a:latin typeface="Arial" charset="0"/>
                <a:ea typeface="宋体" charset="-122"/>
              </a:defRPr>
            </a:lvl3pPr>
            <a:lvl4pPr marL="1281113" indent="-292100">
              <a:spcBef>
                <a:spcPct val="20000"/>
              </a:spcBef>
              <a:buClr>
                <a:schemeClr val="tx2"/>
              </a:buClr>
              <a:buSzPct val="75000"/>
              <a:buFont typeface="Wingdings" charset="2"/>
              <a:buChar char="§"/>
              <a:defRPr>
                <a:solidFill>
                  <a:schemeClr val="tx1"/>
                </a:solidFill>
                <a:latin typeface="Arial" charset="0"/>
                <a:ea typeface="宋体" charset="-122"/>
              </a:defRPr>
            </a:lvl4pPr>
            <a:lvl5pPr marL="1598613" indent="-315913">
              <a:spcBef>
                <a:spcPct val="20000"/>
              </a:spcBef>
              <a:buClr>
                <a:schemeClr val="folHlink"/>
              </a:buClr>
              <a:buSzPct val="80000"/>
              <a:buFont typeface="Wingdings" charset="2"/>
              <a:buChar char="§"/>
              <a:defRPr>
                <a:solidFill>
                  <a:schemeClr val="tx1"/>
                </a:solidFill>
                <a:latin typeface="Arial" charset="0"/>
                <a:ea typeface="宋体" charset="-122"/>
              </a:defRPr>
            </a:lvl5pPr>
            <a:lvl6pPr marL="2055813" indent="-315913" fontAlgn="base">
              <a:spcBef>
                <a:spcPct val="20000"/>
              </a:spcBef>
              <a:spcAft>
                <a:spcPct val="0"/>
              </a:spcAft>
              <a:buClr>
                <a:schemeClr val="folHlink"/>
              </a:buClr>
              <a:buSzPct val="80000"/>
              <a:buFont typeface="Wingdings" charset="2"/>
              <a:buChar char="§"/>
              <a:defRPr>
                <a:solidFill>
                  <a:schemeClr val="tx1"/>
                </a:solidFill>
                <a:latin typeface="Arial" charset="0"/>
                <a:ea typeface="宋体" charset="-122"/>
              </a:defRPr>
            </a:lvl6pPr>
            <a:lvl7pPr marL="2513013" indent="-315913" fontAlgn="base">
              <a:spcBef>
                <a:spcPct val="20000"/>
              </a:spcBef>
              <a:spcAft>
                <a:spcPct val="0"/>
              </a:spcAft>
              <a:buClr>
                <a:schemeClr val="folHlink"/>
              </a:buClr>
              <a:buSzPct val="80000"/>
              <a:buFont typeface="Wingdings" charset="2"/>
              <a:buChar char="§"/>
              <a:defRPr>
                <a:solidFill>
                  <a:schemeClr val="tx1"/>
                </a:solidFill>
                <a:latin typeface="Arial" charset="0"/>
                <a:ea typeface="宋体" charset="-122"/>
              </a:defRPr>
            </a:lvl7pPr>
            <a:lvl8pPr marL="2970213" indent="-315913" fontAlgn="base">
              <a:spcBef>
                <a:spcPct val="20000"/>
              </a:spcBef>
              <a:spcAft>
                <a:spcPct val="0"/>
              </a:spcAft>
              <a:buClr>
                <a:schemeClr val="folHlink"/>
              </a:buClr>
              <a:buSzPct val="80000"/>
              <a:buFont typeface="Wingdings" charset="2"/>
              <a:buChar char="§"/>
              <a:defRPr>
                <a:solidFill>
                  <a:schemeClr val="tx1"/>
                </a:solidFill>
                <a:latin typeface="Arial" charset="0"/>
                <a:ea typeface="宋体" charset="-122"/>
              </a:defRPr>
            </a:lvl8pPr>
            <a:lvl9pPr marL="3427413" indent="-315913" fontAlgn="base">
              <a:spcBef>
                <a:spcPct val="20000"/>
              </a:spcBef>
              <a:spcAft>
                <a:spcPct val="0"/>
              </a:spcAft>
              <a:buClr>
                <a:schemeClr val="folHlink"/>
              </a:buClr>
              <a:buSzPct val="80000"/>
              <a:buFont typeface="Wingdings" charset="2"/>
              <a:buChar char="§"/>
              <a:defRPr>
                <a:solidFill>
                  <a:schemeClr val="tx1"/>
                </a:solidFill>
                <a:latin typeface="Arial" charset="0"/>
                <a:ea typeface="宋体" charset="-122"/>
              </a:defRPr>
            </a:lvl9pPr>
          </a:lstStyle>
          <a:p>
            <a:pPr eaLnBrk="1" hangingPunct="1">
              <a:buClr>
                <a:schemeClr val="tx1"/>
              </a:buClr>
              <a:defRPr/>
            </a:pPr>
            <a:r>
              <a:rPr lang="en-US" altLang="zh-CN" sz="3200" dirty="0">
                <a:latin typeface="+mn-lt"/>
                <a:ea typeface="SimHei" panose="02010609060101010101" pitchFamily="49" charset="-122"/>
              </a:rPr>
              <a:t>2</a:t>
            </a:r>
            <a:r>
              <a:rPr lang="zh-CN" altLang="en-US" sz="3200" dirty="0">
                <a:latin typeface="+mn-lt"/>
                <a:ea typeface="SimHei" panose="02010609060101010101" pitchFamily="49" charset="-122"/>
              </a:rPr>
              <a:t>次相同的散列映射：节点组织；存储内容的组织</a:t>
            </a:r>
          </a:p>
          <a:p>
            <a:pPr eaLnBrk="1" hangingPunct="1">
              <a:buClr>
                <a:schemeClr val="tx1"/>
              </a:buClr>
              <a:defRPr/>
            </a:pPr>
            <a:r>
              <a:rPr lang="zh-CN" altLang="en-US" sz="3200" dirty="0">
                <a:latin typeface="+mn-lt"/>
                <a:ea typeface="SimHei" panose="02010609060101010101" pitchFamily="49" charset="-122"/>
              </a:rPr>
              <a:t>节点映射：保证节点加入时避免散列函数的冲突</a:t>
            </a:r>
          </a:p>
          <a:p>
            <a:pPr eaLnBrk="1" hangingPunct="1">
              <a:buClr>
                <a:schemeClr val="tx1"/>
              </a:buClr>
              <a:defRPr/>
            </a:pPr>
            <a:r>
              <a:rPr lang="zh-CN" altLang="en-US" sz="3200" dirty="0">
                <a:latin typeface="+mn-lt"/>
                <a:ea typeface="SimHei" panose="02010609060101010101" pitchFamily="49" charset="-122"/>
              </a:rPr>
              <a:t>存储内容相同散列映射</a:t>
            </a:r>
          </a:p>
          <a:p>
            <a:pPr eaLnBrk="1" hangingPunct="1">
              <a:buClr>
                <a:schemeClr val="tx1"/>
              </a:buClr>
              <a:defRPr/>
            </a:pPr>
            <a:r>
              <a:rPr lang="zh-CN" altLang="en-US" sz="3200" dirty="0">
                <a:latin typeface="+mn-lt"/>
                <a:ea typeface="SimHei" panose="02010609060101010101" pitchFamily="49" charset="-122"/>
              </a:rPr>
              <a:t>忽略了内容的相似特性，把内容相似的对象均匀地映射到</a:t>
            </a:r>
            <a:r>
              <a:rPr lang="en-US" altLang="zh-CN" sz="3200" dirty="0">
                <a:latin typeface="+mn-lt"/>
                <a:ea typeface="SimHei" panose="02010609060101010101" pitchFamily="49" charset="-122"/>
              </a:rPr>
              <a:t>DHT</a:t>
            </a:r>
            <a:r>
              <a:rPr lang="zh-CN" altLang="en-US" sz="3200" dirty="0">
                <a:latin typeface="+mn-lt"/>
                <a:ea typeface="SimHei" panose="02010609060101010101" pitchFamily="49" charset="-122"/>
              </a:rPr>
              <a:t>空间，造成了相容散列的均匀性和语义相似性之间的矛盾</a:t>
            </a:r>
          </a:p>
          <a:p>
            <a:pPr lvl="1" eaLnBrk="1" hangingPunct="1">
              <a:buClr>
                <a:schemeClr val="tx1"/>
              </a:buClr>
              <a:defRPr/>
            </a:pPr>
            <a:endParaRPr lang="zh-CN" altLang="en-US" sz="2800" dirty="0">
              <a:latin typeface="+mn-lt"/>
              <a:ea typeface="SimHei" panose="02010609060101010101" pitchFamily="49" charset="-122"/>
            </a:endParaRPr>
          </a:p>
        </p:txBody>
      </p:sp>
      <p:sp>
        <p:nvSpPr>
          <p:cNvPr id="507914" name="Rectangle 10">
            <a:extLst>
              <a:ext uri="{FF2B5EF4-FFF2-40B4-BE49-F238E27FC236}">
                <a16:creationId xmlns:a16="http://schemas.microsoft.com/office/drawing/2014/main" id="{304C9E45-2325-3E49-845E-0CACA558DC90}"/>
              </a:ext>
            </a:extLst>
          </p:cNvPr>
          <p:cNvSpPr>
            <a:spLocks noChangeArrowheads="1"/>
          </p:cNvSpPr>
          <p:nvPr/>
        </p:nvSpPr>
        <p:spPr bwMode="auto">
          <a:xfrm>
            <a:off x="-1" y="117902"/>
            <a:ext cx="9143999" cy="830997"/>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indent="533400" eaLnBrk="0" hangingPunct="0">
              <a:defRPr kumimoji="1" sz="2400">
                <a:solidFill>
                  <a:schemeClr val="tx1"/>
                </a:solidFill>
                <a:latin typeface="Times New Roman" charset="0"/>
                <a:ea typeface="宋体" charset="-122"/>
              </a:defRPr>
            </a:lvl1pPr>
            <a:lvl2pPr eaLnBrk="0" hangingPunct="0">
              <a:defRPr kumimoji="1" sz="2400">
                <a:solidFill>
                  <a:schemeClr val="tx1"/>
                </a:solidFill>
                <a:latin typeface="Times New Roman" charset="0"/>
                <a:ea typeface="宋体" charset="-122"/>
              </a:defRPr>
            </a:lvl2pPr>
            <a:lvl3pPr eaLnBrk="0" hangingPunct="0">
              <a:defRPr kumimoji="1" sz="2400">
                <a:solidFill>
                  <a:schemeClr val="tx1"/>
                </a:solidFill>
                <a:latin typeface="Times New Roman" charset="0"/>
                <a:ea typeface="宋体" charset="-122"/>
              </a:defRPr>
            </a:lvl3pPr>
            <a:lvl4pPr eaLnBrk="0" hangingPunct="0">
              <a:defRPr kumimoji="1" sz="2400">
                <a:solidFill>
                  <a:schemeClr val="tx1"/>
                </a:solidFill>
                <a:latin typeface="Times New Roman" charset="0"/>
                <a:ea typeface="宋体" charset="-122"/>
              </a:defRPr>
            </a:lvl4pPr>
            <a:lvl5pPr eaLnBrk="0" hangingPunct="0">
              <a:defRPr kumimoji="1" sz="2400">
                <a:solidFill>
                  <a:schemeClr val="tx1"/>
                </a:solidFill>
                <a:latin typeface="Times New Roman" charset="0"/>
                <a:ea typeface="宋体" charset="-122"/>
              </a:defRPr>
            </a:lvl5pPr>
            <a:lvl6pPr eaLnBrk="0" fontAlgn="base" hangingPunct="0">
              <a:spcBef>
                <a:spcPct val="0"/>
              </a:spcBef>
              <a:spcAft>
                <a:spcPct val="0"/>
              </a:spcAft>
              <a:defRPr kumimoji="1" sz="2400">
                <a:solidFill>
                  <a:schemeClr val="tx1"/>
                </a:solidFill>
                <a:latin typeface="Times New Roman" charset="0"/>
                <a:ea typeface="宋体" charset="-122"/>
              </a:defRPr>
            </a:lvl6pPr>
            <a:lvl7pPr eaLnBrk="0" fontAlgn="base" hangingPunct="0">
              <a:spcBef>
                <a:spcPct val="0"/>
              </a:spcBef>
              <a:spcAft>
                <a:spcPct val="0"/>
              </a:spcAft>
              <a:defRPr kumimoji="1" sz="2400">
                <a:solidFill>
                  <a:schemeClr val="tx1"/>
                </a:solidFill>
                <a:latin typeface="Times New Roman" charset="0"/>
                <a:ea typeface="宋体" charset="-122"/>
              </a:defRPr>
            </a:lvl7pPr>
            <a:lvl8pPr eaLnBrk="0" fontAlgn="base" hangingPunct="0">
              <a:spcBef>
                <a:spcPct val="0"/>
              </a:spcBef>
              <a:spcAft>
                <a:spcPct val="0"/>
              </a:spcAft>
              <a:defRPr kumimoji="1" sz="2400">
                <a:solidFill>
                  <a:schemeClr val="tx1"/>
                </a:solidFill>
                <a:latin typeface="Times New Roman" charset="0"/>
                <a:ea typeface="宋体" charset="-122"/>
              </a:defRPr>
            </a:lvl8pPr>
            <a:lvl9pPr eaLnBrk="0" fontAlgn="base" hangingPunct="0">
              <a:spcBef>
                <a:spcPct val="0"/>
              </a:spcBef>
              <a:spcAft>
                <a:spcPct val="0"/>
              </a:spcAft>
              <a:defRPr kumimoji="1" sz="2400">
                <a:solidFill>
                  <a:schemeClr val="tx1"/>
                </a:solidFill>
                <a:latin typeface="Times New Roman" charset="0"/>
                <a:ea typeface="宋体" charset="-122"/>
              </a:defRPr>
            </a:lvl9pPr>
          </a:lstStyle>
          <a:p>
            <a:pPr algn="ctr" eaLnBrk="1" hangingPunct="1">
              <a:spcBef>
                <a:spcPct val="50000"/>
              </a:spcBef>
              <a:defRPr/>
            </a:pPr>
            <a:r>
              <a:rPr kumimoji="0" lang="en-US" altLang="zh-CN" sz="4800" dirty="0">
                <a:solidFill>
                  <a:srgbClr val="3E2BFF"/>
                </a:solidFill>
                <a:latin typeface="+mj-lt"/>
                <a:ea typeface="SimHei" panose="02010609060101010101" pitchFamily="49" charset="-122"/>
              </a:rPr>
              <a:t>DHT</a:t>
            </a:r>
            <a:r>
              <a:rPr kumimoji="0" lang="zh-CN" altLang="en-US" sz="4800" dirty="0">
                <a:solidFill>
                  <a:srgbClr val="3E2BFF"/>
                </a:solidFill>
                <a:latin typeface="+mj-lt"/>
                <a:ea typeface="SimHei" panose="02010609060101010101" pitchFamily="49" charset="-122"/>
              </a:rPr>
              <a:t>语义映射模型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73755C43-D7AE-694B-832C-BFCEC28BE4E9}"/>
              </a:ext>
            </a:extLst>
          </p:cNvPr>
          <p:cNvSpPr>
            <a:spLocks noGrp="1" noChangeArrowheads="1"/>
          </p:cNvSpPr>
          <p:nvPr>
            <p:ph type="title"/>
          </p:nvPr>
        </p:nvSpPr>
        <p:spPr/>
        <p:txBody>
          <a:bodyPr/>
          <a:lstStyle/>
          <a:p>
            <a:pPr algn="ctr"/>
            <a:r>
              <a:rPr lang="en-US" altLang="zh-CN" sz="4800" dirty="0">
                <a:solidFill>
                  <a:srgbClr val="3E2BFF"/>
                </a:solidFill>
              </a:rPr>
              <a:t>Chord</a:t>
            </a:r>
            <a:r>
              <a:rPr lang="zh-CN" altLang="en-US" sz="4800" dirty="0">
                <a:solidFill>
                  <a:srgbClr val="3E2BFF"/>
                </a:solidFill>
              </a:rPr>
              <a:t>基础工作原理</a:t>
            </a:r>
          </a:p>
        </p:txBody>
      </p:sp>
      <p:sp>
        <p:nvSpPr>
          <p:cNvPr id="79874" name="Rectangle 3">
            <a:extLst>
              <a:ext uri="{FF2B5EF4-FFF2-40B4-BE49-F238E27FC236}">
                <a16:creationId xmlns:a16="http://schemas.microsoft.com/office/drawing/2014/main" id="{011B92C5-DFAC-4444-B274-76793AB1D135}"/>
              </a:ext>
            </a:extLst>
          </p:cNvPr>
          <p:cNvSpPr>
            <a:spLocks noGrp="1" noChangeArrowheads="1"/>
          </p:cNvSpPr>
          <p:nvPr>
            <p:ph idx="1"/>
          </p:nvPr>
        </p:nvSpPr>
        <p:spPr>
          <a:xfrm>
            <a:off x="111512" y="1265666"/>
            <a:ext cx="8954429" cy="3919651"/>
          </a:xfrm>
        </p:spPr>
        <p:txBody>
          <a:bodyPr/>
          <a:lstStyle/>
          <a:p>
            <a:r>
              <a:rPr lang="en-US" altLang="zh-CN" sz="3200" dirty="0"/>
              <a:t>Chord</a:t>
            </a:r>
            <a:r>
              <a:rPr lang="zh-CN" altLang="en-US" sz="3200" dirty="0"/>
              <a:t>使用安全散列函数（如</a:t>
            </a:r>
            <a:r>
              <a:rPr lang="en-US" altLang="zh-CN" sz="3200" dirty="0"/>
              <a:t>SHA-1</a:t>
            </a:r>
            <a:r>
              <a:rPr lang="zh-CN" altLang="en-US" sz="3200" dirty="0"/>
              <a:t>）为每个网络结点和数据对象分配唯一的</a:t>
            </a:r>
            <a:r>
              <a:rPr lang="en-US" altLang="zh-CN" sz="3200" dirty="0"/>
              <a:t>ID</a:t>
            </a:r>
          </a:p>
          <a:p>
            <a:pPr lvl="1"/>
            <a:r>
              <a:rPr lang="en-US" altLang="zh-CN" sz="2800" dirty="0" err="1"/>
              <a:t>nodeID</a:t>
            </a:r>
            <a:r>
              <a:rPr lang="en-US" altLang="zh-CN" sz="2800" dirty="0"/>
              <a:t>=H(node</a:t>
            </a:r>
            <a:r>
              <a:rPr lang="zh-CN" altLang="en-US" sz="2800" dirty="0"/>
              <a:t>属性</a:t>
            </a:r>
            <a:r>
              <a:rPr lang="en-US" altLang="zh-CN" sz="2800" dirty="0"/>
              <a:t>)</a:t>
            </a:r>
            <a:r>
              <a:rPr lang="zh-CN" altLang="en-US" sz="2800" dirty="0"/>
              <a:t>，属性可以是结点</a:t>
            </a:r>
            <a:r>
              <a:rPr lang="en-US" altLang="zh-CN" sz="2800" dirty="0"/>
              <a:t>IP</a:t>
            </a:r>
            <a:r>
              <a:rPr lang="zh-CN" altLang="en-US" sz="2800" dirty="0"/>
              <a:t>、</a:t>
            </a:r>
            <a:r>
              <a:rPr lang="en-US" altLang="zh-CN" sz="2800" dirty="0"/>
              <a:t>port</a:t>
            </a:r>
            <a:r>
              <a:rPr lang="zh-CN" altLang="en-US" sz="2800" dirty="0"/>
              <a:t>、公钥、随机数或它们的组合</a:t>
            </a:r>
          </a:p>
          <a:p>
            <a:pPr lvl="1"/>
            <a:r>
              <a:rPr lang="en-US" altLang="zh-CN" sz="2800" dirty="0" err="1"/>
              <a:t>objectID</a:t>
            </a:r>
            <a:r>
              <a:rPr lang="en-US" altLang="zh-CN" sz="2800" dirty="0"/>
              <a:t>=H(object</a:t>
            </a:r>
            <a:r>
              <a:rPr lang="zh-CN" altLang="en-US" sz="2800" dirty="0"/>
              <a:t>属性</a:t>
            </a:r>
            <a:r>
              <a:rPr lang="en-US" altLang="zh-CN" sz="2800" dirty="0"/>
              <a:t>)</a:t>
            </a:r>
            <a:r>
              <a:rPr lang="zh-CN" altLang="en-US" sz="2800" dirty="0"/>
              <a:t>，属性可以是数据对象的名称、内容、大小、发布者或者它们的组合</a:t>
            </a:r>
          </a:p>
          <a:p>
            <a:pPr lvl="1"/>
            <a:r>
              <a:rPr lang="en-US" altLang="zh-CN" sz="2800" dirty="0"/>
              <a:t>H</a:t>
            </a:r>
            <a:r>
              <a:rPr lang="zh-CN" altLang="en-US" sz="2800" dirty="0"/>
              <a:t>是散列函数，</a:t>
            </a:r>
            <a:r>
              <a:rPr lang="en-US" altLang="zh-CN" sz="2800" dirty="0"/>
              <a:t>SHA</a:t>
            </a:r>
            <a:r>
              <a:rPr lang="zh-CN" altLang="en-US" sz="2800" dirty="0"/>
              <a:t>系列散列函数的</a:t>
            </a:r>
            <a:r>
              <a:rPr lang="en-US" altLang="zh-CN" sz="2800" dirty="0"/>
              <a:t>Hash</a:t>
            </a:r>
            <a:r>
              <a:rPr lang="zh-CN" altLang="en-US" sz="2800" dirty="0"/>
              <a:t>值长度</a:t>
            </a:r>
            <a:r>
              <a:rPr lang="zh-CN" altLang="en-US" sz="2800" dirty="0">
                <a:latin typeface="宋体" panose="02010600030101010101" pitchFamily="2" charset="-122"/>
              </a:rPr>
              <a:t>≥</a:t>
            </a:r>
            <a:r>
              <a:rPr lang="en-US" altLang="zh-CN" sz="2800" dirty="0"/>
              <a:t>160</a:t>
            </a:r>
            <a:r>
              <a:rPr lang="zh-CN" altLang="en-US" sz="2800" dirty="0"/>
              <a:t>，保证</a:t>
            </a:r>
            <a:r>
              <a:rPr lang="en-US" altLang="zh-CN" sz="2800" dirty="0"/>
              <a:t>ID</a:t>
            </a:r>
            <a:r>
              <a:rPr lang="zh-CN" altLang="en-US" sz="2800" dirty="0"/>
              <a:t>的唯一性</a:t>
            </a:r>
          </a:p>
        </p:txBody>
      </p:sp>
    </p:spTree>
  </p:cSld>
  <p:clrMapOvr>
    <a:masterClrMapping/>
  </p:clrMapOvr>
  <p:transition spd="slow"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576D7FD4-7146-0444-A04A-1B7E7F7674AB}"/>
              </a:ext>
            </a:extLst>
          </p:cNvPr>
          <p:cNvSpPr>
            <a:spLocks noGrp="1" noChangeArrowheads="1"/>
          </p:cNvSpPr>
          <p:nvPr>
            <p:ph type="title"/>
          </p:nvPr>
        </p:nvSpPr>
        <p:spPr/>
        <p:txBody>
          <a:bodyPr/>
          <a:lstStyle/>
          <a:p>
            <a:pPr algn="ctr"/>
            <a:r>
              <a:rPr lang="en-US" altLang="zh-CN" sz="4800" dirty="0">
                <a:solidFill>
                  <a:srgbClr val="3E2BFF"/>
                </a:solidFill>
              </a:rPr>
              <a:t>Chord</a:t>
            </a:r>
            <a:r>
              <a:rPr lang="zh-CN" altLang="en-US" sz="4800" dirty="0">
                <a:solidFill>
                  <a:srgbClr val="3E2BFF"/>
                </a:solidFill>
              </a:rPr>
              <a:t>基础工作原理</a:t>
            </a:r>
          </a:p>
        </p:txBody>
      </p:sp>
      <p:sp>
        <p:nvSpPr>
          <p:cNvPr id="81922" name="Rectangle 3">
            <a:extLst>
              <a:ext uri="{FF2B5EF4-FFF2-40B4-BE49-F238E27FC236}">
                <a16:creationId xmlns:a16="http://schemas.microsoft.com/office/drawing/2014/main" id="{91A8D462-AFC3-FB40-85E1-CF1C36DAA71A}"/>
              </a:ext>
            </a:extLst>
          </p:cNvPr>
          <p:cNvSpPr>
            <a:spLocks noGrp="1" noChangeArrowheads="1"/>
          </p:cNvSpPr>
          <p:nvPr>
            <p:ph idx="1"/>
          </p:nvPr>
        </p:nvSpPr>
        <p:spPr>
          <a:xfrm>
            <a:off x="78059" y="1166018"/>
            <a:ext cx="8987882" cy="4525963"/>
          </a:xfrm>
        </p:spPr>
        <p:txBody>
          <a:bodyPr/>
          <a:lstStyle/>
          <a:p>
            <a:r>
              <a:rPr lang="en-US" altLang="zh-CN" sz="3200" dirty="0"/>
              <a:t>Chord</a:t>
            </a:r>
            <a:r>
              <a:rPr lang="zh-CN" altLang="en-US" sz="3200" dirty="0"/>
              <a:t>按照如下方法将数据对象（只是其索引）分配到网络结点中</a:t>
            </a:r>
          </a:p>
          <a:p>
            <a:pPr lvl="1"/>
            <a:r>
              <a:rPr lang="zh-CN" altLang="en-US" sz="2800" dirty="0"/>
              <a:t>所有的结点按照</a:t>
            </a:r>
            <a:r>
              <a:rPr lang="en-US" altLang="zh-CN" sz="2800" dirty="0" err="1"/>
              <a:t>nodeID</a:t>
            </a:r>
            <a:r>
              <a:rPr lang="zh-CN" altLang="en-US" sz="2800" dirty="0"/>
              <a:t>从小到大顺时针排列在一个环上</a:t>
            </a:r>
          </a:p>
          <a:p>
            <a:pPr lvl="1"/>
            <a:r>
              <a:rPr lang="zh-CN" altLang="en-US" sz="2800" dirty="0"/>
              <a:t>数据对象</a:t>
            </a:r>
            <a:r>
              <a:rPr lang="en-US" altLang="zh-CN" sz="2800" i="1" dirty="0"/>
              <a:t>k</a:t>
            </a:r>
            <a:r>
              <a:rPr lang="zh-CN" altLang="en-US" sz="2800" dirty="0"/>
              <a:t>（</a:t>
            </a:r>
            <a:r>
              <a:rPr lang="en-US" altLang="zh-CN" sz="2800" dirty="0" err="1"/>
              <a:t>ObjectID</a:t>
            </a:r>
            <a:r>
              <a:rPr lang="zh-CN" altLang="en-US" sz="2800" dirty="0"/>
              <a:t>）被分配到环上顺时针方向紧随</a:t>
            </a:r>
            <a:r>
              <a:rPr lang="en-US" altLang="zh-CN" sz="2800" i="1" dirty="0"/>
              <a:t>k</a:t>
            </a:r>
            <a:r>
              <a:rPr lang="zh-CN" altLang="en-US" sz="2800" dirty="0"/>
              <a:t>（包括与</a:t>
            </a:r>
            <a:r>
              <a:rPr lang="en-US" altLang="zh-CN" sz="2800" i="1" dirty="0"/>
              <a:t>k</a:t>
            </a:r>
            <a:r>
              <a:rPr lang="zh-CN" altLang="en-US" sz="2800" dirty="0"/>
              <a:t>相等）的第一个结点，该结点称为对象</a:t>
            </a:r>
            <a:r>
              <a:rPr lang="en-US" altLang="zh-CN" sz="2800" i="1" dirty="0"/>
              <a:t>k</a:t>
            </a:r>
            <a:r>
              <a:rPr lang="zh-CN" altLang="en-US" sz="2800" dirty="0"/>
              <a:t>的后继，记做</a:t>
            </a:r>
            <a:r>
              <a:rPr lang="en-US" altLang="zh-CN" sz="2800" dirty="0"/>
              <a:t>successor(k)</a:t>
            </a:r>
          </a:p>
          <a:p>
            <a:r>
              <a:rPr lang="en-US" altLang="zh-CN" sz="3200" dirty="0"/>
              <a:t>Chord</a:t>
            </a:r>
            <a:r>
              <a:rPr lang="zh-CN" altLang="en-US" sz="3200" dirty="0"/>
              <a:t>结点</a:t>
            </a:r>
            <a:r>
              <a:rPr lang="en-US" altLang="zh-CN" sz="3200" dirty="0"/>
              <a:t>n</a:t>
            </a:r>
            <a:r>
              <a:rPr lang="zh-CN" altLang="en-US" sz="3200" dirty="0"/>
              <a:t>的后继是环上紧随</a:t>
            </a:r>
            <a:r>
              <a:rPr lang="en-US" altLang="zh-CN" sz="3200" i="1" dirty="0"/>
              <a:t>n</a:t>
            </a:r>
            <a:r>
              <a:rPr lang="zh-CN" altLang="en-US" sz="3200" dirty="0"/>
              <a:t>（</a:t>
            </a:r>
            <a:r>
              <a:rPr lang="zh-CN" altLang="en-US" sz="3200" b="1" dirty="0">
                <a:solidFill>
                  <a:srgbClr val="990000"/>
                </a:solidFill>
              </a:rPr>
              <a:t>不等于</a:t>
            </a:r>
            <a:r>
              <a:rPr lang="en-US" altLang="zh-CN" sz="3200" i="1" dirty="0"/>
              <a:t>n</a:t>
            </a:r>
            <a:r>
              <a:rPr lang="zh-CN" altLang="en-US" sz="3200" dirty="0"/>
              <a:t>）的第一个结点，记做</a:t>
            </a:r>
            <a:r>
              <a:rPr lang="en-US" altLang="zh-CN" sz="3200" dirty="0" err="1"/>
              <a:t>n.successor</a:t>
            </a:r>
            <a:endParaRPr lang="en-US" altLang="zh-CN" sz="3200" dirty="0"/>
          </a:p>
        </p:txBody>
      </p:sp>
    </p:spTree>
  </p:cSld>
  <p:clrMapOvr>
    <a:masterClrMapping/>
  </p:clrMapOvr>
  <p:transition spd="slow"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E3028708-BB76-2140-9428-7B6556197322}"/>
              </a:ext>
            </a:extLst>
          </p:cNvPr>
          <p:cNvSpPr>
            <a:spLocks noGrp="1" noChangeArrowheads="1"/>
          </p:cNvSpPr>
          <p:nvPr>
            <p:ph type="title"/>
          </p:nvPr>
        </p:nvSpPr>
        <p:spPr/>
        <p:txBody>
          <a:bodyPr/>
          <a:lstStyle/>
          <a:p>
            <a:r>
              <a:rPr lang="zh-CN" altLang="en-US" sz="4800">
                <a:solidFill>
                  <a:srgbClr val="3E2BFF"/>
                </a:solidFill>
              </a:rPr>
              <a:t>一个简单的</a:t>
            </a:r>
            <a:r>
              <a:rPr lang="en-US" altLang="zh-CN" sz="4800">
                <a:solidFill>
                  <a:srgbClr val="3E2BFF"/>
                </a:solidFill>
              </a:rPr>
              <a:t>Chord</a:t>
            </a:r>
            <a:r>
              <a:rPr lang="zh-CN" altLang="en-US" sz="4800">
                <a:solidFill>
                  <a:srgbClr val="3E2BFF"/>
                </a:solidFill>
              </a:rPr>
              <a:t>环（</a:t>
            </a:r>
            <a:r>
              <a:rPr lang="en-US" altLang="zh-CN" sz="4800">
                <a:solidFill>
                  <a:srgbClr val="3E2BFF"/>
                </a:solidFill>
              </a:rPr>
              <a:t>m=3</a:t>
            </a:r>
            <a:r>
              <a:rPr lang="zh-CN" altLang="en-US" sz="4800">
                <a:solidFill>
                  <a:srgbClr val="3E2BFF"/>
                </a:solidFill>
              </a:rPr>
              <a:t>）</a:t>
            </a:r>
          </a:p>
        </p:txBody>
      </p:sp>
      <p:pic>
        <p:nvPicPr>
          <p:cNvPr id="297988" name="Picture 4">
            <a:extLst>
              <a:ext uri="{FF2B5EF4-FFF2-40B4-BE49-F238E27FC236}">
                <a16:creationId xmlns:a16="http://schemas.microsoft.com/office/drawing/2014/main" id="{3E5794D4-7338-CD40-883D-329D0D73D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9" y="1087245"/>
            <a:ext cx="8954931" cy="555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97989" name="Text Box 5">
            <a:extLst>
              <a:ext uri="{FF2B5EF4-FFF2-40B4-BE49-F238E27FC236}">
                <a16:creationId xmlns:a16="http://schemas.microsoft.com/office/drawing/2014/main" id="{ABCD6215-130F-194D-929C-4AEF8BDDB2BC}"/>
              </a:ext>
            </a:extLst>
          </p:cNvPr>
          <p:cNvSpPr txBox="1">
            <a:spLocks noChangeArrowheads="1"/>
          </p:cNvSpPr>
          <p:nvPr/>
        </p:nvSpPr>
        <p:spPr bwMode="auto">
          <a:xfrm>
            <a:off x="2714625" y="6491287"/>
            <a:ext cx="34960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1800" dirty="0">
                <a:latin typeface="+mn-lt"/>
                <a:ea typeface="SimHei" panose="02010609060101010101" pitchFamily="49" charset="-122"/>
              </a:rPr>
              <a:t>Successor,</a:t>
            </a:r>
            <a:r>
              <a:rPr lang="zh-CN" altLang="en-US" sz="1800" dirty="0">
                <a:latin typeface="+mn-lt"/>
                <a:ea typeface="SimHei" panose="02010609060101010101" pitchFamily="49" charset="-122"/>
              </a:rPr>
              <a:t> </a:t>
            </a:r>
            <a:r>
              <a:rPr lang="en-US" altLang="zh-CN" sz="1800" dirty="0">
                <a:latin typeface="+mn-lt"/>
                <a:ea typeface="SimHei" panose="02010609060101010101" pitchFamily="49" charset="-122"/>
              </a:rPr>
              <a:t>predecessor</a:t>
            </a:r>
            <a:r>
              <a:rPr lang="zh-CN" altLang="en-US" sz="1800" dirty="0">
                <a:latin typeface="+mn-lt"/>
                <a:ea typeface="SimHei" panose="02010609060101010101" pitchFamily="49" charset="-122"/>
              </a:rPr>
              <a:t>构成双向链</a:t>
            </a:r>
          </a:p>
        </p:txBody>
      </p:sp>
    </p:spTree>
  </p:cSld>
  <p:clrMapOvr>
    <a:masterClrMapping/>
  </p:clrMapOvr>
  <p:transition spd="slow"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3AF67789-5619-754C-B08D-EB7CEFB634A3}"/>
              </a:ext>
            </a:extLst>
          </p:cNvPr>
          <p:cNvSpPr>
            <a:spLocks noGrp="1" noChangeArrowheads="1"/>
          </p:cNvSpPr>
          <p:nvPr>
            <p:ph type="title"/>
          </p:nvPr>
        </p:nvSpPr>
        <p:spPr/>
        <p:txBody>
          <a:bodyPr/>
          <a:lstStyle/>
          <a:p>
            <a:pPr algn="ctr"/>
            <a:r>
              <a:rPr lang="zh-CN" altLang="en-US" sz="4800">
                <a:solidFill>
                  <a:srgbClr val="3E2BFF"/>
                </a:solidFill>
              </a:rPr>
              <a:t>节点的加入与退出机制</a:t>
            </a:r>
          </a:p>
        </p:txBody>
      </p:sp>
      <p:sp>
        <p:nvSpPr>
          <p:cNvPr id="88066" name="Rectangle 3">
            <a:extLst>
              <a:ext uri="{FF2B5EF4-FFF2-40B4-BE49-F238E27FC236}">
                <a16:creationId xmlns:a16="http://schemas.microsoft.com/office/drawing/2014/main" id="{852C193E-E161-6B49-9752-3649424805CC}"/>
              </a:ext>
            </a:extLst>
          </p:cNvPr>
          <p:cNvSpPr>
            <a:spLocks noGrp="1" noChangeArrowheads="1"/>
          </p:cNvSpPr>
          <p:nvPr>
            <p:ph idx="1"/>
          </p:nvPr>
        </p:nvSpPr>
        <p:spPr>
          <a:xfrm>
            <a:off x="122664" y="1166018"/>
            <a:ext cx="8909824" cy="4525963"/>
          </a:xfrm>
        </p:spPr>
        <p:txBody>
          <a:bodyPr/>
          <a:lstStyle/>
          <a:p>
            <a:r>
              <a:rPr lang="zh-CN" altLang="en-US" sz="3200" dirty="0"/>
              <a:t>当</a:t>
            </a:r>
            <a:r>
              <a:rPr lang="en-US" altLang="zh-CN" sz="3200" dirty="0"/>
              <a:t>Chord</a:t>
            </a:r>
            <a:r>
              <a:rPr lang="zh-CN" altLang="en-US" sz="3200" dirty="0"/>
              <a:t>中有新结点</a:t>
            </a:r>
            <a:r>
              <a:rPr lang="en-US" altLang="zh-CN" sz="3200" i="1" dirty="0"/>
              <a:t>n</a:t>
            </a:r>
            <a:r>
              <a:rPr lang="zh-CN" altLang="en-US" sz="3200" dirty="0"/>
              <a:t>加入时，为保持正确、一致的对象放置，原本由</a:t>
            </a:r>
            <a:r>
              <a:rPr lang="en-US" altLang="zh-CN" sz="3200" i="1" dirty="0"/>
              <a:t>n</a:t>
            </a:r>
            <a:r>
              <a:rPr lang="zh-CN" altLang="en-US" sz="3200" dirty="0"/>
              <a:t>的后继结点负责的对象，其中一部分必须分配给</a:t>
            </a:r>
            <a:r>
              <a:rPr lang="en-US" altLang="zh-CN" sz="3200" i="1" dirty="0"/>
              <a:t>n</a:t>
            </a:r>
          </a:p>
          <a:p>
            <a:r>
              <a:rPr lang="zh-CN" altLang="en-US" sz="3200" dirty="0"/>
              <a:t>当</a:t>
            </a:r>
            <a:r>
              <a:rPr lang="en-US" altLang="zh-CN" sz="3200" dirty="0"/>
              <a:t>Chord</a:t>
            </a:r>
            <a:r>
              <a:rPr lang="zh-CN" altLang="en-US" sz="3200" dirty="0"/>
              <a:t>中有旧结点</a:t>
            </a:r>
            <a:r>
              <a:rPr lang="en-US" altLang="zh-CN" sz="3200" i="1" dirty="0"/>
              <a:t>n</a:t>
            </a:r>
            <a:r>
              <a:rPr lang="zh-CN" altLang="en-US" sz="3200" dirty="0"/>
              <a:t>离开时，原本由</a:t>
            </a:r>
            <a:r>
              <a:rPr lang="en-US" altLang="zh-CN" sz="3200" i="1" dirty="0"/>
              <a:t>n</a:t>
            </a:r>
            <a:r>
              <a:rPr lang="zh-CN" altLang="en-US" sz="3200" dirty="0"/>
              <a:t>负责的所有对象，必须分配给</a:t>
            </a:r>
            <a:r>
              <a:rPr lang="en-US" altLang="zh-CN" sz="3200" i="1" dirty="0"/>
              <a:t>n</a:t>
            </a:r>
            <a:r>
              <a:rPr lang="zh-CN" altLang="en-US" sz="3200" dirty="0"/>
              <a:t>的后继。除此以外，对象不需要再做移动，这正是一致性散列函数所追求的性质</a:t>
            </a:r>
            <a:endParaRPr lang="en-US" altLang="zh-CN" sz="3200" dirty="0"/>
          </a:p>
        </p:txBody>
      </p:sp>
    </p:spTree>
  </p:cSld>
  <p:clrMapOvr>
    <a:masterClrMapping/>
  </p:clrMapOvr>
  <p:transition spd="slow"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5869097A-966C-1E40-8455-4AD25612F0AC}"/>
              </a:ext>
            </a:extLst>
          </p:cNvPr>
          <p:cNvSpPr>
            <a:spLocks noGrp="1" noChangeArrowheads="1"/>
          </p:cNvSpPr>
          <p:nvPr>
            <p:ph type="title"/>
          </p:nvPr>
        </p:nvSpPr>
        <p:spPr/>
        <p:txBody>
          <a:bodyPr/>
          <a:lstStyle/>
          <a:p>
            <a:pPr algn="ctr"/>
            <a:r>
              <a:rPr lang="zh-CN" altLang="en-US" sz="4800">
                <a:solidFill>
                  <a:srgbClr val="3E2BFF"/>
                </a:solidFill>
              </a:rPr>
              <a:t>节点的加入与退出机制</a:t>
            </a:r>
          </a:p>
        </p:txBody>
      </p:sp>
      <p:sp>
        <p:nvSpPr>
          <p:cNvPr id="92162" name="Rectangle 3">
            <a:extLst>
              <a:ext uri="{FF2B5EF4-FFF2-40B4-BE49-F238E27FC236}">
                <a16:creationId xmlns:a16="http://schemas.microsoft.com/office/drawing/2014/main" id="{2CDDF1B1-164A-574C-ADB5-F916C42EBB7E}"/>
              </a:ext>
            </a:extLst>
          </p:cNvPr>
          <p:cNvSpPr>
            <a:spLocks noGrp="1" noChangeArrowheads="1"/>
          </p:cNvSpPr>
          <p:nvPr>
            <p:ph idx="1"/>
          </p:nvPr>
        </p:nvSpPr>
        <p:spPr>
          <a:xfrm>
            <a:off x="111513" y="1131853"/>
            <a:ext cx="8842918" cy="4525963"/>
          </a:xfrm>
        </p:spPr>
        <p:txBody>
          <a:bodyPr/>
          <a:lstStyle/>
          <a:p>
            <a:r>
              <a:rPr lang="zh-CN" altLang="en-US" sz="3200" dirty="0"/>
              <a:t>为确定对象</a:t>
            </a:r>
            <a:r>
              <a:rPr lang="en-US" altLang="zh-CN" sz="3200" i="1" dirty="0"/>
              <a:t>k</a:t>
            </a:r>
            <a:r>
              <a:rPr lang="zh-CN" altLang="en-US" sz="3200" dirty="0"/>
              <a:t>的后继（</a:t>
            </a:r>
            <a:r>
              <a:rPr lang="en-US" altLang="zh-CN" sz="3200" i="1" dirty="0"/>
              <a:t>k</a:t>
            </a:r>
            <a:r>
              <a:rPr lang="zh-CN" altLang="en-US" sz="3200" dirty="0"/>
              <a:t>所在的结点），结点</a:t>
            </a:r>
            <a:r>
              <a:rPr lang="en-US" altLang="zh-CN" sz="3200" i="1" dirty="0"/>
              <a:t>n</a:t>
            </a:r>
            <a:r>
              <a:rPr lang="zh-CN" altLang="en-US" sz="3200" dirty="0"/>
              <a:t>在自己的路由表中查找在</a:t>
            </a:r>
            <a:r>
              <a:rPr lang="en-US" altLang="zh-CN" sz="3200" i="1" dirty="0"/>
              <a:t>k</a:t>
            </a:r>
            <a:r>
              <a:rPr lang="zh-CN" altLang="en-US" sz="3200" dirty="0"/>
              <a:t>之前且离</a:t>
            </a:r>
            <a:r>
              <a:rPr lang="en-US" altLang="zh-CN" sz="3200" i="1" dirty="0"/>
              <a:t>k</a:t>
            </a:r>
            <a:r>
              <a:rPr lang="zh-CN" altLang="en-US" sz="3200" dirty="0"/>
              <a:t>最近的结点</a:t>
            </a:r>
            <a:r>
              <a:rPr lang="en-US" altLang="zh-CN" sz="3200" i="1" dirty="0"/>
              <a:t>j</a:t>
            </a:r>
            <a:r>
              <a:rPr lang="zh-CN" altLang="en-US" sz="3200" dirty="0"/>
              <a:t>，让</a:t>
            </a:r>
            <a:r>
              <a:rPr lang="en-US" altLang="zh-CN" sz="3200" i="1" dirty="0"/>
              <a:t>j</a:t>
            </a:r>
            <a:r>
              <a:rPr lang="zh-CN" altLang="en-US" sz="3200" dirty="0"/>
              <a:t>去找离</a:t>
            </a:r>
            <a:r>
              <a:rPr lang="en-US" altLang="zh-CN" sz="3200" i="1" dirty="0"/>
              <a:t>k</a:t>
            </a:r>
            <a:r>
              <a:rPr lang="zh-CN" altLang="en-US" sz="3200" dirty="0"/>
              <a:t>最近的结点，递归查找，最终可以找到对象</a:t>
            </a:r>
            <a:r>
              <a:rPr lang="en-US" altLang="zh-CN" sz="3200" i="1" dirty="0"/>
              <a:t>k</a:t>
            </a:r>
            <a:r>
              <a:rPr lang="zh-CN" altLang="en-US" sz="3200" dirty="0"/>
              <a:t>的前驱（在</a:t>
            </a:r>
            <a:r>
              <a:rPr lang="en-US" altLang="zh-CN" sz="3200" i="1" dirty="0"/>
              <a:t>k</a:t>
            </a:r>
            <a:r>
              <a:rPr lang="zh-CN" altLang="en-US" sz="3200" dirty="0"/>
              <a:t>之前离</a:t>
            </a:r>
            <a:r>
              <a:rPr lang="en-US" altLang="zh-CN" sz="3200" i="1" dirty="0"/>
              <a:t>k</a:t>
            </a:r>
            <a:r>
              <a:rPr lang="zh-CN" altLang="en-US" sz="3200" dirty="0"/>
              <a:t>最近的结点，记做</a:t>
            </a:r>
            <a:r>
              <a:rPr lang="en-US" altLang="zh-CN" sz="3200" dirty="0"/>
              <a:t>predecessor(k)</a:t>
            </a:r>
            <a:r>
              <a:rPr lang="zh-CN" altLang="en-US" sz="3200" dirty="0"/>
              <a:t>，类似，结点</a:t>
            </a:r>
            <a:r>
              <a:rPr lang="en-US" altLang="zh-CN" sz="3200" i="1" dirty="0"/>
              <a:t>n</a:t>
            </a:r>
            <a:r>
              <a:rPr lang="zh-CN" altLang="en-US" sz="3200" dirty="0"/>
              <a:t>的前驱记做</a:t>
            </a:r>
            <a:r>
              <a:rPr lang="en-US" altLang="zh-CN" sz="3200" dirty="0" err="1"/>
              <a:t>n.predecessor</a:t>
            </a:r>
            <a:r>
              <a:rPr lang="zh-CN" altLang="en-US" sz="3200" dirty="0"/>
              <a:t>）</a:t>
            </a:r>
          </a:p>
          <a:p>
            <a:r>
              <a:rPr lang="zh-CN" altLang="en-US" sz="3200" dirty="0"/>
              <a:t>前驱中必然有后继的路由表项，定位成功</a:t>
            </a:r>
          </a:p>
        </p:txBody>
      </p:sp>
    </p:spTree>
  </p:cSld>
  <p:clrMapOvr>
    <a:masterClrMapping/>
  </p:clrMapOvr>
  <p:transition spd="slow"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FFB3AD43-E635-E246-8DD3-99C358EBA718}"/>
              </a:ext>
            </a:extLst>
          </p:cNvPr>
          <p:cNvSpPr>
            <a:spLocks noGrp="1" noChangeArrowheads="1"/>
          </p:cNvSpPr>
          <p:nvPr>
            <p:ph type="title"/>
          </p:nvPr>
        </p:nvSpPr>
        <p:spPr/>
        <p:txBody>
          <a:bodyPr/>
          <a:lstStyle/>
          <a:p>
            <a:pPr algn="ctr"/>
            <a:r>
              <a:rPr lang="en-US" altLang="zh-CN" sz="4800">
                <a:solidFill>
                  <a:srgbClr val="3E2BFF"/>
                </a:solidFill>
              </a:rPr>
              <a:t>Chord</a:t>
            </a:r>
            <a:r>
              <a:rPr lang="zh-CN" altLang="en-US" sz="4800">
                <a:solidFill>
                  <a:srgbClr val="3E2BFF"/>
                </a:solidFill>
              </a:rPr>
              <a:t>容错性和复制、缓存</a:t>
            </a:r>
          </a:p>
        </p:txBody>
      </p:sp>
      <p:sp>
        <p:nvSpPr>
          <p:cNvPr id="94210" name="Rectangle 3">
            <a:extLst>
              <a:ext uri="{FF2B5EF4-FFF2-40B4-BE49-F238E27FC236}">
                <a16:creationId xmlns:a16="http://schemas.microsoft.com/office/drawing/2014/main" id="{01D10A8E-7BF0-E946-9512-E7807B9A1BAE}"/>
              </a:ext>
            </a:extLst>
          </p:cNvPr>
          <p:cNvSpPr>
            <a:spLocks noGrp="1" noChangeArrowheads="1"/>
          </p:cNvSpPr>
          <p:nvPr>
            <p:ph idx="1"/>
          </p:nvPr>
        </p:nvSpPr>
        <p:spPr>
          <a:xfrm>
            <a:off x="133814" y="1166018"/>
            <a:ext cx="8898673" cy="5379748"/>
          </a:xfrm>
        </p:spPr>
        <p:txBody>
          <a:bodyPr/>
          <a:lstStyle/>
          <a:p>
            <a:r>
              <a:rPr lang="en-US" altLang="zh-CN" sz="2800" dirty="0"/>
              <a:t>Chord</a:t>
            </a:r>
            <a:r>
              <a:rPr lang="zh-CN" altLang="en-US" sz="2800" dirty="0"/>
              <a:t>中正确的后继关系是一切工作的基础</a:t>
            </a:r>
          </a:p>
          <a:p>
            <a:r>
              <a:rPr lang="zh-CN" altLang="en-US" sz="2800" dirty="0"/>
              <a:t>无论机制如何完善，网络的动态性和不确定性都可以导致单后继失效</a:t>
            </a:r>
          </a:p>
          <a:p>
            <a:r>
              <a:rPr lang="zh-CN" altLang="en-US" sz="2800" dirty="0"/>
              <a:t>因此，实际的</a:t>
            </a:r>
            <a:r>
              <a:rPr lang="en-US" altLang="zh-CN" sz="2800" dirty="0"/>
              <a:t>Chord</a:t>
            </a:r>
            <a:r>
              <a:rPr lang="zh-CN" altLang="en-US" sz="2800" dirty="0"/>
              <a:t>给每个结点维护一个后继列表，其中保存了该结点在</a:t>
            </a:r>
            <a:r>
              <a:rPr lang="en-US" altLang="zh-CN" sz="2800" dirty="0"/>
              <a:t>Chord</a:t>
            </a:r>
            <a:r>
              <a:rPr lang="zh-CN" altLang="en-US" sz="2800" dirty="0"/>
              <a:t>环上</a:t>
            </a:r>
            <a:r>
              <a:rPr lang="zh-CN" altLang="en-US" sz="2800" dirty="0">
                <a:solidFill>
                  <a:srgbClr val="FF0000"/>
                </a:solidFill>
              </a:rPr>
              <a:t>的</a:t>
            </a:r>
            <a:r>
              <a:rPr lang="en-US" altLang="zh-CN" sz="2800" i="1" dirty="0">
                <a:solidFill>
                  <a:srgbClr val="FF0000"/>
                </a:solidFill>
              </a:rPr>
              <a:t>r</a:t>
            </a:r>
            <a:r>
              <a:rPr lang="zh-CN" altLang="en-US" sz="2800" dirty="0">
                <a:solidFill>
                  <a:srgbClr val="FF0000"/>
                </a:solidFill>
              </a:rPr>
              <a:t>个后继</a:t>
            </a:r>
            <a:r>
              <a:rPr lang="zh-CN" altLang="en-US" sz="2800" dirty="0"/>
              <a:t>，典型地取</a:t>
            </a:r>
            <a:r>
              <a:rPr lang="en-US" altLang="zh-CN" sz="2800" dirty="0"/>
              <a:t>r=O(</a:t>
            </a:r>
            <a:r>
              <a:rPr lang="en-US" altLang="zh-CN" sz="2800" dirty="0" err="1"/>
              <a:t>logN</a:t>
            </a:r>
            <a:r>
              <a:rPr lang="en-US" altLang="zh-CN" sz="2800" dirty="0"/>
              <a:t>)</a:t>
            </a:r>
            <a:r>
              <a:rPr lang="zh-CN" altLang="en-US" sz="2800" dirty="0"/>
              <a:t>，即使结点失效概率为</a:t>
            </a:r>
            <a:r>
              <a:rPr lang="en-US" altLang="zh-CN" sz="2800" dirty="0"/>
              <a:t>1/2</a:t>
            </a:r>
            <a:r>
              <a:rPr lang="zh-CN" altLang="en-US" sz="2800" dirty="0"/>
              <a:t>，仍能正确定位</a:t>
            </a:r>
          </a:p>
          <a:p>
            <a:r>
              <a:rPr lang="zh-CN" altLang="en-US" sz="2800" dirty="0"/>
              <a:t>将结点保存的数据对象复制到所有后继中，可提高数据的可用性、持久性</a:t>
            </a:r>
          </a:p>
          <a:p>
            <a:r>
              <a:rPr lang="zh-CN" altLang="en-US" sz="2800" dirty="0"/>
              <a:t>在</a:t>
            </a:r>
            <a:r>
              <a:rPr lang="en-US" altLang="zh-CN" sz="2800" dirty="0"/>
              <a:t>Chord</a:t>
            </a:r>
            <a:r>
              <a:rPr lang="zh-CN" altLang="en-US" sz="2800" dirty="0"/>
              <a:t>定位过程中，如每个</a:t>
            </a:r>
            <a:r>
              <a:rPr lang="zh-CN" altLang="en-US" sz="2800" dirty="0">
                <a:solidFill>
                  <a:srgbClr val="FF0000"/>
                </a:solidFill>
              </a:rPr>
              <a:t>中间结点缓存数据</a:t>
            </a:r>
            <a:r>
              <a:rPr lang="zh-CN" altLang="en-US" sz="2800" dirty="0"/>
              <a:t>对象，可以提高获取数据的速度</a:t>
            </a:r>
          </a:p>
        </p:txBody>
      </p:sp>
    </p:spTree>
  </p:cSld>
  <p:clrMapOvr>
    <a:masterClrMapping/>
  </p:clrMapOvr>
  <p:transition spd="slow"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4DDEDB8C-5FD3-8D46-B7E5-014933CB93E8}"/>
              </a:ext>
            </a:extLst>
          </p:cNvPr>
          <p:cNvSpPr>
            <a:spLocks noGrp="1" noChangeArrowheads="1"/>
          </p:cNvSpPr>
          <p:nvPr>
            <p:ph type="title"/>
          </p:nvPr>
        </p:nvSpPr>
        <p:spPr/>
        <p:txBody>
          <a:bodyPr/>
          <a:lstStyle/>
          <a:p>
            <a:pPr algn="ctr" eaLnBrk="1" hangingPunct="1"/>
            <a:r>
              <a:rPr lang="zh-CN" altLang="en-US" sz="4800" dirty="0">
                <a:solidFill>
                  <a:srgbClr val="3E2BFF"/>
                </a:solidFill>
              </a:rPr>
              <a:t>理解</a:t>
            </a:r>
          </a:p>
        </p:txBody>
      </p:sp>
      <p:sp>
        <p:nvSpPr>
          <p:cNvPr id="15362" name="Rectangle 3">
            <a:extLst>
              <a:ext uri="{FF2B5EF4-FFF2-40B4-BE49-F238E27FC236}">
                <a16:creationId xmlns:a16="http://schemas.microsoft.com/office/drawing/2014/main" id="{510B5BF6-B094-1C4E-947D-C7439F62DEA2}"/>
              </a:ext>
            </a:extLst>
          </p:cNvPr>
          <p:cNvSpPr>
            <a:spLocks noGrp="1" noChangeArrowheads="1"/>
          </p:cNvSpPr>
          <p:nvPr>
            <p:ph idx="1"/>
          </p:nvPr>
        </p:nvSpPr>
        <p:spPr>
          <a:xfrm>
            <a:off x="156116" y="1254515"/>
            <a:ext cx="8842917" cy="3808140"/>
          </a:xfrm>
        </p:spPr>
        <p:txBody>
          <a:bodyPr/>
          <a:lstStyle/>
          <a:p>
            <a:pPr eaLnBrk="1" hangingPunct="1"/>
            <a:r>
              <a:rPr lang="en-US" altLang="zh-TW" sz="3200" dirty="0">
                <a:cs typeface="新細明體" panose="02020500000000000000" pitchFamily="18" charset="-120"/>
              </a:rPr>
              <a:t>P2P</a:t>
            </a:r>
            <a:r>
              <a:rPr lang="zh-TW" altLang="en-US" sz="3200" dirty="0">
                <a:cs typeface="新細明體" panose="02020500000000000000" pitchFamily="18" charset="-120"/>
              </a:rPr>
              <a:t>使得任何网络设备可以为其他网络设备提供服务</a:t>
            </a:r>
          </a:p>
          <a:p>
            <a:pPr eaLnBrk="1" hangingPunct="1"/>
            <a:r>
              <a:rPr lang="zh-TW" altLang="en-US" sz="3200" dirty="0">
                <a:cs typeface="新細明體" panose="02020500000000000000" pitchFamily="18" charset="-120"/>
              </a:rPr>
              <a:t>一个网络中的所有节点（设备）的角色、行为、责任和义务都是平等的</a:t>
            </a:r>
            <a:r>
              <a:rPr lang="zh-CN" altLang="en-US" sz="3200" dirty="0">
                <a:cs typeface="新細明體" panose="02020500000000000000" pitchFamily="18" charset="-120"/>
              </a:rPr>
              <a:t>（</a:t>
            </a:r>
            <a:r>
              <a:rPr lang="zh-TW" altLang="en-US" sz="3200" dirty="0">
                <a:cs typeface="新細明體" panose="02020500000000000000" pitchFamily="18" charset="-120"/>
              </a:rPr>
              <a:t>对等的</a:t>
            </a:r>
            <a:r>
              <a:rPr lang="zh-CN" altLang="en-US" sz="3200" dirty="0">
                <a:cs typeface="新細明體" panose="02020500000000000000" pitchFamily="18" charset="-120"/>
              </a:rPr>
              <a:t>）</a:t>
            </a:r>
            <a:endParaRPr lang="en-US" altLang="zh-TW" sz="3200" dirty="0">
              <a:cs typeface="新細明體" panose="02020500000000000000" pitchFamily="18" charset="-120"/>
            </a:endParaRPr>
          </a:p>
          <a:p>
            <a:pPr eaLnBrk="1" hangingPunct="1"/>
            <a:r>
              <a:rPr lang="en-US" altLang="zh-TW" sz="3200" dirty="0">
                <a:cs typeface="新細明體" panose="02020500000000000000" pitchFamily="18" charset="-120"/>
              </a:rPr>
              <a:t>P2P</a:t>
            </a:r>
            <a:r>
              <a:rPr lang="zh-TW" altLang="en-US" sz="3200" dirty="0">
                <a:cs typeface="新細明體" panose="02020500000000000000" pitchFamily="18" charset="-120"/>
              </a:rPr>
              <a:t>技术引导网络计算模式从集中式向分布式转移，企业计算和网络应用的核心从中央服务器向网络边缘的终端设备扩散</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89B12CDB-2EE1-3D42-B5B4-453807B40F18}"/>
              </a:ext>
            </a:extLst>
          </p:cNvPr>
          <p:cNvSpPr>
            <a:spLocks noGrp="1" noChangeArrowheads="1"/>
          </p:cNvSpPr>
          <p:nvPr>
            <p:ph type="title"/>
          </p:nvPr>
        </p:nvSpPr>
        <p:spPr/>
        <p:txBody>
          <a:bodyPr/>
          <a:lstStyle/>
          <a:p>
            <a:pPr algn="ctr"/>
            <a:r>
              <a:rPr lang="en-US" altLang="zh-CN" sz="4800">
                <a:solidFill>
                  <a:srgbClr val="3E2BFF"/>
                </a:solidFill>
              </a:rPr>
              <a:t>Chord</a:t>
            </a:r>
            <a:r>
              <a:rPr lang="zh-CN" altLang="en-US" sz="4800">
                <a:solidFill>
                  <a:srgbClr val="3E2BFF"/>
                </a:solidFill>
              </a:rPr>
              <a:t>总结</a:t>
            </a:r>
          </a:p>
        </p:txBody>
      </p:sp>
      <p:sp>
        <p:nvSpPr>
          <p:cNvPr id="96258" name="Rectangle 3">
            <a:extLst>
              <a:ext uri="{FF2B5EF4-FFF2-40B4-BE49-F238E27FC236}">
                <a16:creationId xmlns:a16="http://schemas.microsoft.com/office/drawing/2014/main" id="{85BAEDE8-227D-3D4F-BE6F-198BF5D52EE2}"/>
              </a:ext>
            </a:extLst>
          </p:cNvPr>
          <p:cNvSpPr>
            <a:spLocks noGrp="1" noChangeArrowheads="1"/>
          </p:cNvSpPr>
          <p:nvPr>
            <p:ph idx="1"/>
          </p:nvPr>
        </p:nvSpPr>
        <p:spPr>
          <a:xfrm>
            <a:off x="111511" y="1166018"/>
            <a:ext cx="8909825" cy="5446655"/>
          </a:xfrm>
        </p:spPr>
        <p:txBody>
          <a:bodyPr/>
          <a:lstStyle/>
          <a:p>
            <a:r>
              <a:rPr lang="en-US" altLang="zh-CN" sz="2800" dirty="0"/>
              <a:t>Chord</a:t>
            </a:r>
            <a:r>
              <a:rPr lang="zh-CN" altLang="en-US" sz="2800" dirty="0"/>
              <a:t>采用带弦环拓扑结构，通过一致性散列函数将结点、数据对象映射到覆盖网上，数据对象（索引）由其后继结点负责，</a:t>
            </a:r>
            <a:r>
              <a:rPr lang="zh-CN" altLang="en-US" sz="2800" dirty="0">
                <a:solidFill>
                  <a:srgbClr val="FF0000"/>
                </a:solidFill>
              </a:rPr>
              <a:t>简单、精确</a:t>
            </a:r>
            <a:r>
              <a:rPr lang="zh-CN" altLang="en-US" sz="2800" dirty="0"/>
              <a:t>正是</a:t>
            </a:r>
            <a:r>
              <a:rPr lang="en-US" altLang="zh-CN" sz="2800" dirty="0"/>
              <a:t>Chord</a:t>
            </a:r>
            <a:r>
              <a:rPr lang="zh-CN" altLang="en-US" sz="2800" dirty="0"/>
              <a:t>最大的特点</a:t>
            </a:r>
          </a:p>
          <a:p>
            <a:r>
              <a:rPr lang="zh-CN" altLang="en-US" sz="2800" dirty="0"/>
              <a:t>每个</a:t>
            </a:r>
            <a:r>
              <a:rPr lang="en-US" altLang="zh-CN" sz="2800" dirty="0"/>
              <a:t>Chord</a:t>
            </a:r>
            <a:r>
              <a:rPr lang="zh-CN" altLang="en-US" sz="2800" dirty="0"/>
              <a:t>结点</a:t>
            </a:r>
            <a:r>
              <a:rPr lang="zh-CN" altLang="en-US" sz="2800" dirty="0">
                <a:solidFill>
                  <a:srgbClr val="FF0000"/>
                </a:solidFill>
              </a:rPr>
              <a:t>维护一个很小的路由</a:t>
            </a:r>
            <a:r>
              <a:rPr lang="zh-CN" altLang="en-US" sz="2800" dirty="0"/>
              <a:t>表，后继关系是</a:t>
            </a:r>
            <a:r>
              <a:rPr lang="en-US" altLang="zh-CN" sz="2800" dirty="0"/>
              <a:t>Chord</a:t>
            </a:r>
            <a:r>
              <a:rPr lang="zh-CN" altLang="en-US" sz="2800" dirty="0"/>
              <a:t>定位的基础，路由表可以将定位路径长度缩短为</a:t>
            </a:r>
            <a:r>
              <a:rPr lang="en-US" altLang="zh-CN" sz="2800" dirty="0"/>
              <a:t>O(</a:t>
            </a:r>
            <a:r>
              <a:rPr lang="en-US" altLang="zh-CN" sz="2800" dirty="0" err="1"/>
              <a:t>logN</a:t>
            </a:r>
            <a:r>
              <a:rPr lang="en-US" altLang="zh-CN" sz="2800" dirty="0"/>
              <a:t>)</a:t>
            </a:r>
            <a:r>
              <a:rPr lang="zh-CN" altLang="en-US" sz="2800" dirty="0"/>
              <a:t>跳</a:t>
            </a:r>
          </a:p>
          <a:p>
            <a:r>
              <a:rPr lang="en-US" altLang="zh-CN" sz="2800" dirty="0"/>
              <a:t>Chord</a:t>
            </a:r>
            <a:r>
              <a:rPr lang="zh-CN" altLang="en-US" sz="2800" dirty="0"/>
              <a:t>需要保持</a:t>
            </a:r>
            <a:r>
              <a:rPr lang="zh-CN" altLang="en-US" sz="2800" dirty="0">
                <a:solidFill>
                  <a:srgbClr val="FF0000"/>
                </a:solidFill>
              </a:rPr>
              <a:t>两个不变的属性</a:t>
            </a:r>
            <a:r>
              <a:rPr lang="zh-CN" altLang="en-US" sz="2800" dirty="0"/>
              <a:t>才能正确工作：后继正确、后继对象的索引正确</a:t>
            </a:r>
          </a:p>
          <a:p>
            <a:pPr lvl="1"/>
            <a:r>
              <a:rPr lang="en-US" altLang="zh-CN" sz="2400" dirty="0"/>
              <a:t>Chord</a:t>
            </a:r>
            <a:r>
              <a:rPr lang="zh-CN" altLang="en-US" sz="2400" dirty="0"/>
              <a:t>采用</a:t>
            </a:r>
            <a:r>
              <a:rPr lang="zh-CN" altLang="en-US" sz="2400" dirty="0">
                <a:solidFill>
                  <a:srgbClr val="FF0000"/>
                </a:solidFill>
              </a:rPr>
              <a:t>周期</a:t>
            </a:r>
            <a:r>
              <a:rPr lang="zh-CN" altLang="en-US" sz="2400" dirty="0"/>
              <a:t>性的稳定算法和路由表更新算法检查和修正后继关系及路由表项</a:t>
            </a:r>
          </a:p>
          <a:p>
            <a:pPr lvl="1"/>
            <a:r>
              <a:rPr lang="zh-CN" altLang="en-US" sz="2400" dirty="0"/>
              <a:t>为保持高容错性，</a:t>
            </a:r>
            <a:r>
              <a:rPr lang="en-US" altLang="zh-CN" sz="2400" dirty="0"/>
              <a:t>Chord</a:t>
            </a:r>
            <a:r>
              <a:rPr lang="zh-CN" altLang="en-US" sz="2400" dirty="0"/>
              <a:t>采用</a:t>
            </a:r>
            <a:r>
              <a:rPr lang="zh-CN" altLang="en-US" sz="2400" dirty="0">
                <a:solidFill>
                  <a:srgbClr val="FF0000"/>
                </a:solidFill>
              </a:rPr>
              <a:t>后继列表</a:t>
            </a:r>
            <a:r>
              <a:rPr lang="zh-CN" altLang="en-US" sz="2400" dirty="0"/>
              <a:t>避免单后继失效，此时可以对数据对象进行复制和缓存，提高网络效率</a:t>
            </a:r>
          </a:p>
        </p:txBody>
      </p:sp>
    </p:spTree>
  </p:cSld>
  <p:clrMapOvr>
    <a:masterClrMapping/>
  </p:clrMapOvr>
  <p:transition spd="slow"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
            <a:extLst>
              <a:ext uri="{FF2B5EF4-FFF2-40B4-BE49-F238E27FC236}">
                <a16:creationId xmlns:a16="http://schemas.microsoft.com/office/drawing/2014/main" id="{EEA6D01A-4453-EB4C-88DE-983F4BA3E015}"/>
              </a:ext>
            </a:extLst>
          </p:cNvPr>
          <p:cNvSpPr>
            <a:spLocks noGrp="1"/>
          </p:cNvSpPr>
          <p:nvPr>
            <p:ph type="title"/>
          </p:nvPr>
        </p:nvSpPr>
        <p:spPr/>
        <p:txBody>
          <a:bodyPr/>
          <a:lstStyle/>
          <a:p>
            <a:pPr algn="ctr"/>
            <a:r>
              <a:rPr kumimoji="1" lang="zh-CN" altLang="en-US" sz="4800">
                <a:solidFill>
                  <a:srgbClr val="3E2BFF"/>
                </a:solidFill>
              </a:rPr>
              <a:t>结构化</a:t>
            </a:r>
            <a:r>
              <a:rPr kumimoji="1" lang="en-US" altLang="zh-CN" sz="4800">
                <a:solidFill>
                  <a:srgbClr val="3E2BFF"/>
                </a:solidFill>
              </a:rPr>
              <a:t>P2P</a:t>
            </a:r>
            <a:r>
              <a:rPr kumimoji="1" lang="zh-CN" altLang="en-US" sz="4800">
                <a:solidFill>
                  <a:srgbClr val="3E2BFF"/>
                </a:solidFill>
              </a:rPr>
              <a:t>的两个实例</a:t>
            </a:r>
          </a:p>
        </p:txBody>
      </p:sp>
      <p:sp>
        <p:nvSpPr>
          <p:cNvPr id="171010" name="内容占位符 2">
            <a:extLst>
              <a:ext uri="{FF2B5EF4-FFF2-40B4-BE49-F238E27FC236}">
                <a16:creationId xmlns:a16="http://schemas.microsoft.com/office/drawing/2014/main" id="{2F74C317-8DE0-174E-A6D0-17DA26EE77D3}"/>
              </a:ext>
            </a:extLst>
          </p:cNvPr>
          <p:cNvSpPr>
            <a:spLocks noGrp="1"/>
          </p:cNvSpPr>
          <p:nvPr>
            <p:ph idx="1"/>
          </p:nvPr>
        </p:nvSpPr>
        <p:spPr>
          <a:xfrm>
            <a:off x="156117" y="1166018"/>
            <a:ext cx="8776010" cy="1331855"/>
          </a:xfrm>
        </p:spPr>
        <p:txBody>
          <a:bodyPr/>
          <a:lstStyle/>
          <a:p>
            <a:r>
              <a:rPr kumimoji="1" lang="zh-CN" altLang="en-US" sz="3200" dirty="0">
                <a:solidFill>
                  <a:srgbClr val="FF0000"/>
                </a:solidFill>
              </a:rPr>
              <a:t>流媒体直播系统 </a:t>
            </a:r>
            <a:r>
              <a:rPr kumimoji="1" lang="en-US" altLang="zh-CN" sz="3200" dirty="0" err="1">
                <a:solidFill>
                  <a:srgbClr val="FF0000"/>
                </a:solidFill>
              </a:rPr>
              <a:t>AnySee</a:t>
            </a:r>
            <a:endParaRPr kumimoji="1" lang="en-US" altLang="zh-CN" sz="3200" dirty="0"/>
          </a:p>
          <a:p>
            <a:r>
              <a:rPr kumimoji="1" lang="zh-CN" altLang="en-US" sz="3200" dirty="0"/>
              <a:t>流媒体点播系统 </a:t>
            </a:r>
            <a:r>
              <a:rPr kumimoji="1" lang="en-US" altLang="zh-CN" sz="3200" dirty="0" err="1"/>
              <a:t>GridCast</a:t>
            </a:r>
            <a:endParaRPr kumimoji="1" lang="en-US" altLang="zh-CN" sz="3200" dirty="0"/>
          </a:p>
        </p:txBody>
      </p:sp>
    </p:spTree>
  </p:cSld>
  <p:clrMapOvr>
    <a:masterClrMapping/>
  </p:clrMapOvr>
  <p:transition spd="slow"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0A44E443-3118-FB42-B201-7088BFCAEEA2}"/>
              </a:ext>
            </a:extLst>
          </p:cNvPr>
          <p:cNvSpPr>
            <a:spLocks noGrp="1" noChangeArrowheads="1"/>
          </p:cNvSpPr>
          <p:nvPr>
            <p:ph type="title"/>
          </p:nvPr>
        </p:nvSpPr>
        <p:spPr/>
        <p:txBody>
          <a:bodyPr/>
          <a:lstStyle/>
          <a:p>
            <a:pPr algn="ctr" eaLnBrk="1" hangingPunct="1"/>
            <a:r>
              <a:rPr lang="en-US" altLang="zh-CN" sz="4800" dirty="0" err="1">
                <a:solidFill>
                  <a:srgbClr val="3E2BFF"/>
                </a:solidFill>
              </a:rPr>
              <a:t>AnySee</a:t>
            </a:r>
            <a:r>
              <a:rPr lang="en-US" altLang="zh-CN" sz="4800" dirty="0">
                <a:solidFill>
                  <a:srgbClr val="3E2BFF"/>
                </a:solidFill>
              </a:rPr>
              <a:t> </a:t>
            </a:r>
            <a:r>
              <a:rPr lang="zh-CN" altLang="en-US" sz="4800" dirty="0">
                <a:solidFill>
                  <a:srgbClr val="3E2BFF"/>
                </a:solidFill>
              </a:rPr>
              <a:t>总体结构</a:t>
            </a:r>
          </a:p>
        </p:txBody>
      </p:sp>
      <p:sp>
        <p:nvSpPr>
          <p:cNvPr id="400387" name="Rectangle 3">
            <a:extLst>
              <a:ext uri="{FF2B5EF4-FFF2-40B4-BE49-F238E27FC236}">
                <a16:creationId xmlns:a16="http://schemas.microsoft.com/office/drawing/2014/main" id="{7E9AFD54-E3DE-6148-A178-3ADBCC1D9F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defRPr/>
            </a:pPr>
            <a:endParaRPr lang="zh-CN" altLang="en-US">
              <a:latin typeface="Tahoma" charset="0"/>
              <a:ea typeface="宋体" charset="-122"/>
            </a:endParaRPr>
          </a:p>
        </p:txBody>
      </p:sp>
      <p:graphicFrame>
        <p:nvGraphicFramePr>
          <p:cNvPr id="98307" name="Object 4">
            <a:extLst>
              <a:ext uri="{FF2B5EF4-FFF2-40B4-BE49-F238E27FC236}">
                <a16:creationId xmlns:a16="http://schemas.microsoft.com/office/drawing/2014/main" id="{B4BB1F3B-C74D-C245-96EC-F5FEF869DF0D}"/>
              </a:ext>
            </a:extLst>
          </p:cNvPr>
          <p:cNvGraphicFramePr>
            <a:graphicFrameLocks noChangeAspect="1"/>
          </p:cNvGraphicFramePr>
          <p:nvPr>
            <p:extLst>
              <p:ext uri="{D42A27DB-BD31-4B8C-83A1-F6EECF244321}">
                <p14:modId xmlns:p14="http://schemas.microsoft.com/office/powerpoint/2010/main" val="2805921944"/>
              </p:ext>
            </p:extLst>
          </p:nvPr>
        </p:nvGraphicFramePr>
        <p:xfrm>
          <a:off x="823525" y="1104034"/>
          <a:ext cx="7595645" cy="5685703"/>
        </p:xfrm>
        <a:graphic>
          <a:graphicData uri="http://schemas.openxmlformats.org/presentationml/2006/ole">
            <mc:AlternateContent xmlns:mc="http://schemas.openxmlformats.org/markup-compatibility/2006">
              <mc:Choice xmlns:v="urn:schemas-microsoft-com:vml" Requires="v">
                <p:oleObj spid="_x0000_s98375" name="Visio" r:id="rId4" imgW="7454900" imgH="5575300" progId="Visio.Drawing.11">
                  <p:embed/>
                </p:oleObj>
              </mc:Choice>
              <mc:Fallback>
                <p:oleObj name="Visio" r:id="rId4" imgW="7454900" imgH="55753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25" y="1104034"/>
                        <a:ext cx="7595645" cy="5685703"/>
                      </a:xfrm>
                      <a:prstGeom prst="rect">
                        <a:avLst/>
                      </a:prstGeom>
                      <a:solidFill>
                        <a:schemeClr val="bg1"/>
                      </a:solidFill>
                      <a:ln>
                        <a:noFill/>
                      </a:ln>
                    </p:spPr>
                  </p:pic>
                </p:oleObj>
              </mc:Fallback>
            </mc:AlternateContent>
          </a:graphicData>
        </a:graphic>
      </p:graphicFrame>
    </p:spTree>
  </p:cSld>
  <p:clrMapOvr>
    <a:masterClrMapping/>
  </p:clrMapOvr>
  <p:transition spd="slow"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a:extLst>
              <a:ext uri="{FF2B5EF4-FFF2-40B4-BE49-F238E27FC236}">
                <a16:creationId xmlns:a16="http://schemas.microsoft.com/office/drawing/2014/main" id="{9224F648-A087-1B43-A478-CFD64D9E11AC}"/>
              </a:ext>
            </a:extLst>
          </p:cNvPr>
          <p:cNvSpPr>
            <a:spLocks noGrp="1"/>
          </p:cNvSpPr>
          <p:nvPr>
            <p:ph type="title"/>
          </p:nvPr>
        </p:nvSpPr>
        <p:spPr/>
        <p:txBody>
          <a:bodyPr/>
          <a:lstStyle/>
          <a:p>
            <a:pPr algn="ctr"/>
            <a:r>
              <a:rPr kumimoji="1" lang="zh-CN" altLang="en-US" sz="4800" dirty="0">
                <a:solidFill>
                  <a:srgbClr val="3E2BFF"/>
                </a:solidFill>
              </a:rPr>
              <a:t>树网结合的拓扑结构</a:t>
            </a:r>
          </a:p>
        </p:txBody>
      </p:sp>
      <p:pic>
        <p:nvPicPr>
          <p:cNvPr id="48" name="Picture 2">
            <a:extLst>
              <a:ext uri="{FF2B5EF4-FFF2-40B4-BE49-F238E27FC236}">
                <a16:creationId xmlns:a16="http://schemas.microsoft.com/office/drawing/2014/main" id="{3A29A22D-E7A8-4243-B043-1AAF5C556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388" y="2398713"/>
            <a:ext cx="3094037"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0355" name="Rectangle 6">
            <a:extLst>
              <a:ext uri="{FF2B5EF4-FFF2-40B4-BE49-F238E27FC236}">
                <a16:creationId xmlns:a16="http://schemas.microsoft.com/office/drawing/2014/main" id="{330122EB-DEBC-8C4F-864E-E87821047EB4}"/>
              </a:ext>
            </a:extLst>
          </p:cNvPr>
          <p:cNvSpPr>
            <a:spLocks noChangeArrowheads="1"/>
          </p:cNvSpPr>
          <p:nvPr/>
        </p:nvSpPr>
        <p:spPr bwMode="auto">
          <a:xfrm>
            <a:off x="252026" y="1202531"/>
            <a:ext cx="8532812" cy="563563"/>
          </a:xfrm>
          <a:prstGeom prst="rect">
            <a:avLst/>
          </a:prstGeom>
          <a:noFill/>
          <a:ln>
            <a:noFill/>
          </a:ln>
          <a:effectLst>
            <a:prstShdw prst="shdw17" dist="17961" dir="2700000">
              <a:srgbClr val="7A8E99">
                <a:alpha val="74997"/>
              </a:srgbClr>
            </a:prst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Lst>
        </p:spPr>
        <p:txBody>
          <a:bodyPr lIns="10800" tIns="36000" rIns="10800" bIns="3600"/>
          <a:lstStyle>
            <a:lvl1pPr marL="266700" indent="-2667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marL="0" indent="0" eaLnBrk="1" hangingPunct="1">
              <a:spcBef>
                <a:spcPct val="20000"/>
              </a:spcBef>
              <a:buClr>
                <a:schemeClr val="bg2"/>
              </a:buClr>
              <a:buSzPct val="75000"/>
              <a:buNone/>
            </a:pPr>
            <a:r>
              <a:rPr kumimoji="1" lang="zh-CN" altLang="en-US" sz="3200" dirty="0">
                <a:latin typeface="Arial Black" panose="020B0604020202020204" pitchFamily="34" charset="0"/>
                <a:ea typeface="SimHei" panose="02010609060101010101" pitchFamily="49" charset="-122"/>
                <a:cs typeface="SimHei" panose="02010609060101010101" pitchFamily="49" charset="-122"/>
              </a:rPr>
              <a:t>针对直播的</a:t>
            </a:r>
            <a:r>
              <a:rPr kumimoji="1" lang="zh-CN" altLang="en-US" sz="3200" dirty="0">
                <a:solidFill>
                  <a:srgbClr val="FF0000"/>
                </a:solidFill>
                <a:latin typeface="Arial Black" panose="020B0604020202020204" pitchFamily="34" charset="0"/>
                <a:ea typeface="SimHei" panose="02010609060101010101" pitchFamily="49" charset="-122"/>
                <a:cs typeface="SimHei" panose="02010609060101010101" pitchFamily="49" charset="-122"/>
              </a:rPr>
              <a:t>树网结合混合拓扑</a:t>
            </a:r>
            <a:r>
              <a:rPr kumimoji="1" lang="zh-CN" altLang="en-US" sz="3200" dirty="0">
                <a:latin typeface="Arial Black" panose="020B0604020202020204" pitchFamily="34" charset="0"/>
                <a:ea typeface="SimHei" panose="02010609060101010101" pitchFamily="49" charset="-122"/>
                <a:cs typeface="SimHei" panose="02010609060101010101" pitchFamily="49" charset="-122"/>
              </a:rPr>
              <a:t>组织方法</a:t>
            </a:r>
          </a:p>
        </p:txBody>
      </p:sp>
      <p:sp>
        <p:nvSpPr>
          <p:cNvPr id="100356" name="Freeform 7">
            <a:extLst>
              <a:ext uri="{FF2B5EF4-FFF2-40B4-BE49-F238E27FC236}">
                <a16:creationId xmlns:a16="http://schemas.microsoft.com/office/drawing/2014/main" id="{06E016E0-3957-D74C-8A42-434BAE173502}"/>
              </a:ext>
            </a:extLst>
          </p:cNvPr>
          <p:cNvSpPr>
            <a:spLocks/>
          </p:cNvSpPr>
          <p:nvPr/>
        </p:nvSpPr>
        <p:spPr bwMode="auto">
          <a:xfrm>
            <a:off x="3082925" y="4724400"/>
            <a:ext cx="2233613" cy="825500"/>
          </a:xfrm>
          <a:custGeom>
            <a:avLst/>
            <a:gdLst>
              <a:gd name="T0" fmla="*/ 2147483646 w 2832"/>
              <a:gd name="T1" fmla="*/ 2147483646 h 2480"/>
              <a:gd name="T2" fmla="*/ 2147483646 w 2832"/>
              <a:gd name="T3" fmla="*/ 2147483646 h 2480"/>
              <a:gd name="T4" fmla="*/ 2147483646 w 2832"/>
              <a:gd name="T5" fmla="*/ 2147483646 h 2480"/>
              <a:gd name="T6" fmla="*/ 2147483646 w 2832"/>
              <a:gd name="T7" fmla="*/ 2147483646 h 2480"/>
              <a:gd name="T8" fmla="*/ 2147483646 w 2832"/>
              <a:gd name="T9" fmla="*/ 2147483646 h 2480"/>
              <a:gd name="T10" fmla="*/ 2147483646 w 2832"/>
              <a:gd name="T11" fmla="*/ 2147483646 h 2480"/>
              <a:gd name="T12" fmla="*/ 2147483646 w 2832"/>
              <a:gd name="T13" fmla="*/ 2147483646 h 2480"/>
              <a:gd name="T14" fmla="*/ 2147483646 w 2832"/>
              <a:gd name="T15" fmla="*/ 2147483646 h 2480"/>
              <a:gd name="T16" fmla="*/ 2147483646 w 2832"/>
              <a:gd name="T17" fmla="*/ 2147483646 h 2480"/>
              <a:gd name="T18" fmla="*/ 2147483646 w 2832"/>
              <a:gd name="T19" fmla="*/ 2147483646 h 2480"/>
              <a:gd name="T20" fmla="*/ 2147483646 w 2832"/>
              <a:gd name="T21" fmla="*/ 2147483646 h 2480"/>
              <a:gd name="T22" fmla="*/ 2147483646 w 2832"/>
              <a:gd name="T23" fmla="*/ 2147483646 h 2480"/>
              <a:gd name="T24" fmla="*/ 2147483646 w 2832"/>
              <a:gd name="T25" fmla="*/ 2147483646 h 2480"/>
              <a:gd name="T26" fmla="*/ 2147483646 w 2832"/>
              <a:gd name="T27" fmla="*/ 2147483646 h 2480"/>
              <a:gd name="T28" fmla="*/ 2147483646 w 2832"/>
              <a:gd name="T29" fmla="*/ 2147483646 h 2480"/>
              <a:gd name="T30" fmla="*/ 2147483646 w 2832"/>
              <a:gd name="T31" fmla="*/ 2147483646 h 2480"/>
              <a:gd name="T32" fmla="*/ 2147483646 w 2832"/>
              <a:gd name="T33" fmla="*/ 2147483646 h 24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32" h="2480">
                <a:moveTo>
                  <a:pt x="208" y="1112"/>
                </a:moveTo>
                <a:cubicBezTo>
                  <a:pt x="232" y="968"/>
                  <a:pt x="136" y="792"/>
                  <a:pt x="160" y="680"/>
                </a:cubicBezTo>
                <a:cubicBezTo>
                  <a:pt x="184" y="568"/>
                  <a:pt x="264" y="496"/>
                  <a:pt x="352" y="440"/>
                </a:cubicBezTo>
                <a:cubicBezTo>
                  <a:pt x="440" y="384"/>
                  <a:pt x="592" y="408"/>
                  <a:pt x="688" y="344"/>
                </a:cubicBezTo>
                <a:cubicBezTo>
                  <a:pt x="784" y="280"/>
                  <a:pt x="768" y="96"/>
                  <a:pt x="928" y="56"/>
                </a:cubicBezTo>
                <a:cubicBezTo>
                  <a:pt x="1088" y="16"/>
                  <a:pt x="1448" y="104"/>
                  <a:pt x="1648" y="104"/>
                </a:cubicBezTo>
                <a:cubicBezTo>
                  <a:pt x="1848" y="104"/>
                  <a:pt x="1944" y="0"/>
                  <a:pt x="2128" y="56"/>
                </a:cubicBezTo>
                <a:cubicBezTo>
                  <a:pt x="2312" y="112"/>
                  <a:pt x="2672" y="280"/>
                  <a:pt x="2752" y="440"/>
                </a:cubicBezTo>
                <a:cubicBezTo>
                  <a:pt x="2832" y="600"/>
                  <a:pt x="2616" y="848"/>
                  <a:pt x="2608" y="1016"/>
                </a:cubicBezTo>
                <a:cubicBezTo>
                  <a:pt x="2600" y="1184"/>
                  <a:pt x="2752" y="1288"/>
                  <a:pt x="2704" y="1448"/>
                </a:cubicBezTo>
                <a:cubicBezTo>
                  <a:pt x="2656" y="1608"/>
                  <a:pt x="2408" y="1816"/>
                  <a:pt x="2320" y="1976"/>
                </a:cubicBezTo>
                <a:cubicBezTo>
                  <a:pt x="2232" y="2136"/>
                  <a:pt x="2352" y="2336"/>
                  <a:pt x="2176" y="2408"/>
                </a:cubicBezTo>
                <a:cubicBezTo>
                  <a:pt x="2000" y="2480"/>
                  <a:pt x="1504" y="2480"/>
                  <a:pt x="1264" y="2408"/>
                </a:cubicBezTo>
                <a:cubicBezTo>
                  <a:pt x="1024" y="2336"/>
                  <a:pt x="904" y="2072"/>
                  <a:pt x="736" y="1976"/>
                </a:cubicBezTo>
                <a:cubicBezTo>
                  <a:pt x="568" y="1880"/>
                  <a:pt x="376" y="1904"/>
                  <a:pt x="256" y="1832"/>
                </a:cubicBezTo>
                <a:cubicBezTo>
                  <a:pt x="136" y="1760"/>
                  <a:pt x="32" y="1664"/>
                  <a:pt x="16" y="1544"/>
                </a:cubicBezTo>
                <a:cubicBezTo>
                  <a:pt x="0" y="1424"/>
                  <a:pt x="184" y="1256"/>
                  <a:pt x="208" y="1112"/>
                </a:cubicBezTo>
                <a:close/>
              </a:path>
            </a:pathLst>
          </a:custGeom>
          <a:solidFill>
            <a:schemeClr val="folHlink"/>
          </a:solidFill>
          <a:ln w="12699" cap="flat" cmpd="sng">
            <a:solidFill>
              <a:schemeClr val="tx1"/>
            </a:solidFill>
            <a:prstDash val="solid"/>
            <a:round/>
            <a:headEnd type="none" w="sm" len="sm"/>
            <a:tailEnd type="none" w="sm" len="sm"/>
          </a:ln>
          <a:effectLst>
            <a:outerShdw dist="107763" dir="2700000" algn="ctr" rotWithShape="0">
              <a:schemeClr val="bg2"/>
            </a:outerShdw>
          </a:effectLst>
        </p:spPr>
        <p:txBody>
          <a:bodyPr wrap="none" anchor="ctr"/>
          <a:lstStyle/>
          <a:p>
            <a:endParaRPr lang="zh-CN" altLang="en-US"/>
          </a:p>
        </p:txBody>
      </p:sp>
      <p:sp>
        <p:nvSpPr>
          <p:cNvPr id="100357" name="Freeform 8">
            <a:extLst>
              <a:ext uri="{FF2B5EF4-FFF2-40B4-BE49-F238E27FC236}">
                <a16:creationId xmlns:a16="http://schemas.microsoft.com/office/drawing/2014/main" id="{D22C7001-BDA6-B54B-8657-E0922450A8F9}"/>
              </a:ext>
            </a:extLst>
          </p:cNvPr>
          <p:cNvSpPr>
            <a:spLocks/>
          </p:cNvSpPr>
          <p:nvPr/>
        </p:nvSpPr>
        <p:spPr bwMode="auto">
          <a:xfrm>
            <a:off x="3363913" y="3733800"/>
            <a:ext cx="2233612" cy="825500"/>
          </a:xfrm>
          <a:custGeom>
            <a:avLst/>
            <a:gdLst>
              <a:gd name="T0" fmla="*/ 2147483646 w 2832"/>
              <a:gd name="T1" fmla="*/ 2147483646 h 2480"/>
              <a:gd name="T2" fmla="*/ 2147483646 w 2832"/>
              <a:gd name="T3" fmla="*/ 2147483646 h 2480"/>
              <a:gd name="T4" fmla="*/ 2147483646 w 2832"/>
              <a:gd name="T5" fmla="*/ 2147483646 h 2480"/>
              <a:gd name="T6" fmla="*/ 2147483646 w 2832"/>
              <a:gd name="T7" fmla="*/ 2147483646 h 2480"/>
              <a:gd name="T8" fmla="*/ 2147483646 w 2832"/>
              <a:gd name="T9" fmla="*/ 2147483646 h 2480"/>
              <a:gd name="T10" fmla="*/ 2147483646 w 2832"/>
              <a:gd name="T11" fmla="*/ 2147483646 h 2480"/>
              <a:gd name="T12" fmla="*/ 2147483646 w 2832"/>
              <a:gd name="T13" fmla="*/ 2147483646 h 2480"/>
              <a:gd name="T14" fmla="*/ 2147483646 w 2832"/>
              <a:gd name="T15" fmla="*/ 2147483646 h 2480"/>
              <a:gd name="T16" fmla="*/ 2147483646 w 2832"/>
              <a:gd name="T17" fmla="*/ 2147483646 h 2480"/>
              <a:gd name="T18" fmla="*/ 2147483646 w 2832"/>
              <a:gd name="T19" fmla="*/ 2147483646 h 2480"/>
              <a:gd name="T20" fmla="*/ 2147483646 w 2832"/>
              <a:gd name="T21" fmla="*/ 2147483646 h 2480"/>
              <a:gd name="T22" fmla="*/ 2147483646 w 2832"/>
              <a:gd name="T23" fmla="*/ 2147483646 h 2480"/>
              <a:gd name="T24" fmla="*/ 2147483646 w 2832"/>
              <a:gd name="T25" fmla="*/ 2147483646 h 2480"/>
              <a:gd name="T26" fmla="*/ 2147483646 w 2832"/>
              <a:gd name="T27" fmla="*/ 2147483646 h 2480"/>
              <a:gd name="T28" fmla="*/ 2147483646 w 2832"/>
              <a:gd name="T29" fmla="*/ 2147483646 h 2480"/>
              <a:gd name="T30" fmla="*/ 2147483646 w 2832"/>
              <a:gd name="T31" fmla="*/ 2147483646 h 2480"/>
              <a:gd name="T32" fmla="*/ 2147483646 w 2832"/>
              <a:gd name="T33" fmla="*/ 2147483646 h 24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32" h="2480">
                <a:moveTo>
                  <a:pt x="208" y="1112"/>
                </a:moveTo>
                <a:cubicBezTo>
                  <a:pt x="232" y="968"/>
                  <a:pt x="136" y="792"/>
                  <a:pt x="160" y="680"/>
                </a:cubicBezTo>
                <a:cubicBezTo>
                  <a:pt x="184" y="568"/>
                  <a:pt x="264" y="496"/>
                  <a:pt x="352" y="440"/>
                </a:cubicBezTo>
                <a:cubicBezTo>
                  <a:pt x="440" y="384"/>
                  <a:pt x="592" y="408"/>
                  <a:pt x="688" y="344"/>
                </a:cubicBezTo>
                <a:cubicBezTo>
                  <a:pt x="784" y="280"/>
                  <a:pt x="768" y="96"/>
                  <a:pt x="928" y="56"/>
                </a:cubicBezTo>
                <a:cubicBezTo>
                  <a:pt x="1088" y="16"/>
                  <a:pt x="1448" y="104"/>
                  <a:pt x="1648" y="104"/>
                </a:cubicBezTo>
                <a:cubicBezTo>
                  <a:pt x="1848" y="104"/>
                  <a:pt x="1944" y="0"/>
                  <a:pt x="2128" y="56"/>
                </a:cubicBezTo>
                <a:cubicBezTo>
                  <a:pt x="2312" y="112"/>
                  <a:pt x="2672" y="280"/>
                  <a:pt x="2752" y="440"/>
                </a:cubicBezTo>
                <a:cubicBezTo>
                  <a:pt x="2832" y="600"/>
                  <a:pt x="2616" y="848"/>
                  <a:pt x="2608" y="1016"/>
                </a:cubicBezTo>
                <a:cubicBezTo>
                  <a:pt x="2600" y="1184"/>
                  <a:pt x="2752" y="1288"/>
                  <a:pt x="2704" y="1448"/>
                </a:cubicBezTo>
                <a:cubicBezTo>
                  <a:pt x="2656" y="1608"/>
                  <a:pt x="2408" y="1816"/>
                  <a:pt x="2320" y="1976"/>
                </a:cubicBezTo>
                <a:cubicBezTo>
                  <a:pt x="2232" y="2136"/>
                  <a:pt x="2352" y="2336"/>
                  <a:pt x="2176" y="2408"/>
                </a:cubicBezTo>
                <a:cubicBezTo>
                  <a:pt x="2000" y="2480"/>
                  <a:pt x="1504" y="2480"/>
                  <a:pt x="1264" y="2408"/>
                </a:cubicBezTo>
                <a:cubicBezTo>
                  <a:pt x="1024" y="2336"/>
                  <a:pt x="904" y="2072"/>
                  <a:pt x="736" y="1976"/>
                </a:cubicBezTo>
                <a:cubicBezTo>
                  <a:pt x="568" y="1880"/>
                  <a:pt x="376" y="1904"/>
                  <a:pt x="256" y="1832"/>
                </a:cubicBezTo>
                <a:cubicBezTo>
                  <a:pt x="136" y="1760"/>
                  <a:pt x="32" y="1664"/>
                  <a:pt x="16" y="1544"/>
                </a:cubicBezTo>
                <a:cubicBezTo>
                  <a:pt x="0" y="1424"/>
                  <a:pt x="184" y="1256"/>
                  <a:pt x="208" y="1112"/>
                </a:cubicBezTo>
                <a:close/>
              </a:path>
            </a:pathLst>
          </a:custGeom>
          <a:solidFill>
            <a:schemeClr val="folHlink"/>
          </a:solidFill>
          <a:ln w="12699" cap="flat" cmpd="sng">
            <a:solidFill>
              <a:schemeClr val="tx1"/>
            </a:solidFill>
            <a:prstDash val="solid"/>
            <a:round/>
            <a:headEnd type="none" w="sm" len="sm"/>
            <a:tailEnd type="none" w="sm" len="sm"/>
          </a:ln>
          <a:effectLst>
            <a:outerShdw dist="107763" dir="2700000" algn="ctr" rotWithShape="0">
              <a:schemeClr val="bg2"/>
            </a:outerShdw>
          </a:effectLst>
        </p:spPr>
        <p:txBody>
          <a:bodyPr wrap="none" anchor="ctr"/>
          <a:lstStyle/>
          <a:p>
            <a:endParaRPr lang="zh-CN" altLang="en-US"/>
          </a:p>
        </p:txBody>
      </p:sp>
      <p:sp>
        <p:nvSpPr>
          <p:cNvPr id="52" name="Text Box 9">
            <a:extLst>
              <a:ext uri="{FF2B5EF4-FFF2-40B4-BE49-F238E27FC236}">
                <a16:creationId xmlns:a16="http://schemas.microsoft.com/office/drawing/2014/main" id="{C37410BE-F99C-C14C-BC00-27F2EC0B5752}"/>
              </a:ext>
            </a:extLst>
          </p:cNvPr>
          <p:cNvSpPr txBox="1">
            <a:spLocks noChangeArrowheads="1"/>
          </p:cNvSpPr>
          <p:nvPr/>
        </p:nvSpPr>
        <p:spPr bwMode="auto">
          <a:xfrm>
            <a:off x="814388" y="4672013"/>
            <a:ext cx="7096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spAutoFit/>
          </a:bodyPr>
          <a:lstStyle>
            <a:lvl1pPr>
              <a:defRPr kumimoji="1" sz="3200">
                <a:solidFill>
                  <a:schemeClr val="tx1"/>
                </a:solidFill>
                <a:latin typeface="Arial" charset="0"/>
                <a:ea typeface="黑体" charset="0"/>
                <a:cs typeface="黑体" charset="0"/>
              </a:defRPr>
            </a:lvl1pPr>
            <a:lvl2pPr>
              <a:defRPr kumimoji="1" sz="2800">
                <a:solidFill>
                  <a:schemeClr val="tx1"/>
                </a:solidFill>
                <a:latin typeface="Arial" charset="0"/>
                <a:ea typeface="黑体" charset="0"/>
                <a:cs typeface="黑体" charset="0"/>
              </a:defRPr>
            </a:lvl2pPr>
            <a:lvl3pPr>
              <a:defRPr kumimoji="1" sz="2400">
                <a:solidFill>
                  <a:schemeClr val="tx1"/>
                </a:solidFill>
                <a:latin typeface="Arial" charset="0"/>
                <a:ea typeface="黑体" charset="0"/>
                <a:cs typeface="黑体" charset="0"/>
              </a:defRPr>
            </a:lvl3pPr>
            <a:lvl4pPr>
              <a:defRPr kumimoji="1" sz="2000">
                <a:solidFill>
                  <a:schemeClr val="tx1"/>
                </a:solidFill>
                <a:latin typeface="Arial" charset="0"/>
                <a:ea typeface="黑体" charset="0"/>
                <a:cs typeface="黑体" charset="0"/>
              </a:defRPr>
            </a:lvl4pPr>
            <a:lvl5pPr>
              <a:defRPr kumimoji="1" sz="2000">
                <a:solidFill>
                  <a:schemeClr val="tx1"/>
                </a:solidFill>
                <a:latin typeface="Arial" charset="0"/>
                <a:ea typeface="黑体" charset="0"/>
                <a:cs typeface="黑体" charset="0"/>
              </a:defRPr>
            </a:lvl5pPr>
            <a:lvl6pPr eaLnBrk="0" hangingPunct="0">
              <a:buFont typeface="Wingdings" charset="0"/>
              <a:defRPr kumimoji="1" sz="2000">
                <a:solidFill>
                  <a:schemeClr val="tx1"/>
                </a:solidFill>
                <a:latin typeface="Arial" charset="0"/>
                <a:ea typeface="黑体" charset="0"/>
                <a:cs typeface="黑体" charset="0"/>
              </a:defRPr>
            </a:lvl6pPr>
            <a:lvl7pPr eaLnBrk="0" hangingPunct="0">
              <a:buFont typeface="Wingdings" charset="0"/>
              <a:defRPr kumimoji="1" sz="2000">
                <a:solidFill>
                  <a:schemeClr val="tx1"/>
                </a:solidFill>
                <a:latin typeface="Arial" charset="0"/>
                <a:ea typeface="黑体" charset="0"/>
                <a:cs typeface="黑体" charset="0"/>
              </a:defRPr>
            </a:lvl7pPr>
            <a:lvl8pPr eaLnBrk="0" hangingPunct="0">
              <a:buFont typeface="Wingdings" charset="0"/>
              <a:defRPr kumimoji="1" sz="2000">
                <a:solidFill>
                  <a:schemeClr val="tx1"/>
                </a:solidFill>
                <a:latin typeface="Arial" charset="0"/>
                <a:ea typeface="黑体" charset="0"/>
                <a:cs typeface="黑体" charset="0"/>
              </a:defRPr>
            </a:lvl8pPr>
            <a:lvl9pPr eaLnBrk="0" hangingPunct="0">
              <a:buFont typeface="Wingdings" charset="0"/>
              <a:defRPr kumimoji="1" sz="2000">
                <a:solidFill>
                  <a:schemeClr val="tx1"/>
                </a:solidFill>
                <a:latin typeface="Arial" charset="0"/>
                <a:ea typeface="黑体" charset="0"/>
                <a:cs typeface="黑体" charset="0"/>
              </a:defRPr>
            </a:lvl9pPr>
          </a:lstStyle>
          <a:p>
            <a:pPr algn="ctr">
              <a:spcBef>
                <a:spcPct val="20000"/>
              </a:spcBef>
              <a:defRPr/>
            </a:pPr>
            <a:endParaRPr kumimoji="0" lang="zh-CN" sz="1600">
              <a:ea typeface="宋体" charset="0"/>
              <a:cs typeface="宋体" charset="0"/>
            </a:endParaRPr>
          </a:p>
        </p:txBody>
      </p:sp>
      <p:sp>
        <p:nvSpPr>
          <p:cNvPr id="100359" name="Freeform 10">
            <a:extLst>
              <a:ext uri="{FF2B5EF4-FFF2-40B4-BE49-F238E27FC236}">
                <a16:creationId xmlns:a16="http://schemas.microsoft.com/office/drawing/2014/main" id="{6F580B90-AE92-754E-BEBF-C415452C150B}"/>
              </a:ext>
            </a:extLst>
          </p:cNvPr>
          <p:cNvSpPr>
            <a:spLocks/>
          </p:cNvSpPr>
          <p:nvPr/>
        </p:nvSpPr>
        <p:spPr bwMode="auto">
          <a:xfrm>
            <a:off x="1482725" y="3975100"/>
            <a:ext cx="2233613" cy="825500"/>
          </a:xfrm>
          <a:custGeom>
            <a:avLst/>
            <a:gdLst>
              <a:gd name="T0" fmla="*/ 2147483646 w 2832"/>
              <a:gd name="T1" fmla="*/ 2147483646 h 2480"/>
              <a:gd name="T2" fmla="*/ 2147483646 w 2832"/>
              <a:gd name="T3" fmla="*/ 2147483646 h 2480"/>
              <a:gd name="T4" fmla="*/ 2147483646 w 2832"/>
              <a:gd name="T5" fmla="*/ 2147483646 h 2480"/>
              <a:gd name="T6" fmla="*/ 2147483646 w 2832"/>
              <a:gd name="T7" fmla="*/ 2147483646 h 2480"/>
              <a:gd name="T8" fmla="*/ 2147483646 w 2832"/>
              <a:gd name="T9" fmla="*/ 2147483646 h 2480"/>
              <a:gd name="T10" fmla="*/ 2147483646 w 2832"/>
              <a:gd name="T11" fmla="*/ 2147483646 h 2480"/>
              <a:gd name="T12" fmla="*/ 2147483646 w 2832"/>
              <a:gd name="T13" fmla="*/ 2147483646 h 2480"/>
              <a:gd name="T14" fmla="*/ 2147483646 w 2832"/>
              <a:gd name="T15" fmla="*/ 2147483646 h 2480"/>
              <a:gd name="T16" fmla="*/ 2147483646 w 2832"/>
              <a:gd name="T17" fmla="*/ 2147483646 h 2480"/>
              <a:gd name="T18" fmla="*/ 2147483646 w 2832"/>
              <a:gd name="T19" fmla="*/ 2147483646 h 2480"/>
              <a:gd name="T20" fmla="*/ 2147483646 w 2832"/>
              <a:gd name="T21" fmla="*/ 2147483646 h 2480"/>
              <a:gd name="T22" fmla="*/ 2147483646 w 2832"/>
              <a:gd name="T23" fmla="*/ 2147483646 h 2480"/>
              <a:gd name="T24" fmla="*/ 2147483646 w 2832"/>
              <a:gd name="T25" fmla="*/ 2147483646 h 2480"/>
              <a:gd name="T26" fmla="*/ 2147483646 w 2832"/>
              <a:gd name="T27" fmla="*/ 2147483646 h 2480"/>
              <a:gd name="T28" fmla="*/ 2147483646 w 2832"/>
              <a:gd name="T29" fmla="*/ 2147483646 h 2480"/>
              <a:gd name="T30" fmla="*/ 2147483646 w 2832"/>
              <a:gd name="T31" fmla="*/ 2147483646 h 2480"/>
              <a:gd name="T32" fmla="*/ 2147483646 w 2832"/>
              <a:gd name="T33" fmla="*/ 2147483646 h 24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32" h="2480">
                <a:moveTo>
                  <a:pt x="208" y="1112"/>
                </a:moveTo>
                <a:cubicBezTo>
                  <a:pt x="232" y="968"/>
                  <a:pt x="136" y="792"/>
                  <a:pt x="160" y="680"/>
                </a:cubicBezTo>
                <a:cubicBezTo>
                  <a:pt x="184" y="568"/>
                  <a:pt x="264" y="496"/>
                  <a:pt x="352" y="440"/>
                </a:cubicBezTo>
                <a:cubicBezTo>
                  <a:pt x="440" y="384"/>
                  <a:pt x="592" y="408"/>
                  <a:pt x="688" y="344"/>
                </a:cubicBezTo>
                <a:cubicBezTo>
                  <a:pt x="784" y="280"/>
                  <a:pt x="768" y="96"/>
                  <a:pt x="928" y="56"/>
                </a:cubicBezTo>
                <a:cubicBezTo>
                  <a:pt x="1088" y="16"/>
                  <a:pt x="1448" y="104"/>
                  <a:pt x="1648" y="104"/>
                </a:cubicBezTo>
                <a:cubicBezTo>
                  <a:pt x="1848" y="104"/>
                  <a:pt x="1944" y="0"/>
                  <a:pt x="2128" y="56"/>
                </a:cubicBezTo>
                <a:cubicBezTo>
                  <a:pt x="2312" y="112"/>
                  <a:pt x="2672" y="280"/>
                  <a:pt x="2752" y="440"/>
                </a:cubicBezTo>
                <a:cubicBezTo>
                  <a:pt x="2832" y="600"/>
                  <a:pt x="2616" y="848"/>
                  <a:pt x="2608" y="1016"/>
                </a:cubicBezTo>
                <a:cubicBezTo>
                  <a:pt x="2600" y="1184"/>
                  <a:pt x="2752" y="1288"/>
                  <a:pt x="2704" y="1448"/>
                </a:cubicBezTo>
                <a:cubicBezTo>
                  <a:pt x="2656" y="1608"/>
                  <a:pt x="2408" y="1816"/>
                  <a:pt x="2320" y="1976"/>
                </a:cubicBezTo>
                <a:cubicBezTo>
                  <a:pt x="2232" y="2136"/>
                  <a:pt x="2352" y="2336"/>
                  <a:pt x="2176" y="2408"/>
                </a:cubicBezTo>
                <a:cubicBezTo>
                  <a:pt x="2000" y="2480"/>
                  <a:pt x="1504" y="2480"/>
                  <a:pt x="1264" y="2408"/>
                </a:cubicBezTo>
                <a:cubicBezTo>
                  <a:pt x="1024" y="2336"/>
                  <a:pt x="904" y="2072"/>
                  <a:pt x="736" y="1976"/>
                </a:cubicBezTo>
                <a:cubicBezTo>
                  <a:pt x="568" y="1880"/>
                  <a:pt x="376" y="1904"/>
                  <a:pt x="256" y="1832"/>
                </a:cubicBezTo>
                <a:cubicBezTo>
                  <a:pt x="136" y="1760"/>
                  <a:pt x="32" y="1664"/>
                  <a:pt x="16" y="1544"/>
                </a:cubicBezTo>
                <a:cubicBezTo>
                  <a:pt x="0" y="1424"/>
                  <a:pt x="184" y="1256"/>
                  <a:pt x="208" y="1112"/>
                </a:cubicBezTo>
                <a:close/>
              </a:path>
            </a:pathLst>
          </a:custGeom>
          <a:solidFill>
            <a:schemeClr val="folHlink"/>
          </a:solidFill>
          <a:ln w="12699" cap="flat" cmpd="sng">
            <a:solidFill>
              <a:schemeClr val="tx1"/>
            </a:solidFill>
            <a:prstDash val="solid"/>
            <a:round/>
            <a:headEnd type="none" w="sm" len="sm"/>
            <a:tailEnd type="none" w="sm" len="sm"/>
          </a:ln>
          <a:effectLst>
            <a:outerShdw dist="107763" dir="2700000" algn="ctr" rotWithShape="0">
              <a:schemeClr val="bg2"/>
            </a:outerShdw>
          </a:effectLst>
        </p:spPr>
        <p:txBody>
          <a:bodyPr wrap="none" anchor="ctr"/>
          <a:lstStyle/>
          <a:p>
            <a:endParaRPr lang="zh-CN" altLang="en-US"/>
          </a:p>
        </p:txBody>
      </p:sp>
      <p:sp>
        <p:nvSpPr>
          <p:cNvPr id="54" name="Text Box 11">
            <a:extLst>
              <a:ext uri="{FF2B5EF4-FFF2-40B4-BE49-F238E27FC236}">
                <a16:creationId xmlns:a16="http://schemas.microsoft.com/office/drawing/2014/main" id="{375E1AA7-DCB1-B840-A9AC-143B1355B597}"/>
              </a:ext>
            </a:extLst>
          </p:cNvPr>
          <p:cNvSpPr txBox="1">
            <a:spLocks noChangeArrowheads="1"/>
          </p:cNvSpPr>
          <p:nvPr/>
        </p:nvSpPr>
        <p:spPr bwMode="auto">
          <a:xfrm>
            <a:off x="987425" y="34893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CC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kumimoji="1" sz="3200">
                <a:solidFill>
                  <a:schemeClr val="tx1"/>
                </a:solidFill>
                <a:latin typeface="Arial" charset="0"/>
                <a:ea typeface="黑体" charset="0"/>
                <a:cs typeface="黑体" charset="0"/>
              </a:defRPr>
            </a:lvl1pPr>
            <a:lvl2pPr>
              <a:defRPr kumimoji="1" sz="2800">
                <a:solidFill>
                  <a:schemeClr val="tx1"/>
                </a:solidFill>
                <a:latin typeface="Arial" charset="0"/>
                <a:ea typeface="黑体" charset="0"/>
                <a:cs typeface="黑体" charset="0"/>
              </a:defRPr>
            </a:lvl2pPr>
            <a:lvl3pPr>
              <a:defRPr kumimoji="1" sz="2400">
                <a:solidFill>
                  <a:schemeClr val="tx1"/>
                </a:solidFill>
                <a:latin typeface="Arial" charset="0"/>
                <a:ea typeface="黑体" charset="0"/>
                <a:cs typeface="黑体" charset="0"/>
              </a:defRPr>
            </a:lvl3pPr>
            <a:lvl4pPr>
              <a:defRPr kumimoji="1" sz="2000">
                <a:solidFill>
                  <a:schemeClr val="tx1"/>
                </a:solidFill>
                <a:latin typeface="Arial" charset="0"/>
                <a:ea typeface="黑体" charset="0"/>
                <a:cs typeface="黑体" charset="0"/>
              </a:defRPr>
            </a:lvl4pPr>
            <a:lvl5pPr>
              <a:defRPr kumimoji="1" sz="2000">
                <a:solidFill>
                  <a:schemeClr val="tx1"/>
                </a:solidFill>
                <a:latin typeface="Arial" charset="0"/>
                <a:ea typeface="黑体" charset="0"/>
                <a:cs typeface="黑体" charset="0"/>
              </a:defRPr>
            </a:lvl5pPr>
            <a:lvl6pPr eaLnBrk="0" hangingPunct="0">
              <a:buFont typeface="Wingdings" charset="0"/>
              <a:defRPr kumimoji="1" sz="2000">
                <a:solidFill>
                  <a:schemeClr val="tx1"/>
                </a:solidFill>
                <a:latin typeface="Arial" charset="0"/>
                <a:ea typeface="黑体" charset="0"/>
                <a:cs typeface="黑体" charset="0"/>
              </a:defRPr>
            </a:lvl6pPr>
            <a:lvl7pPr eaLnBrk="0" hangingPunct="0">
              <a:buFont typeface="Wingdings" charset="0"/>
              <a:defRPr kumimoji="1" sz="2000">
                <a:solidFill>
                  <a:schemeClr val="tx1"/>
                </a:solidFill>
                <a:latin typeface="Arial" charset="0"/>
                <a:ea typeface="黑体" charset="0"/>
                <a:cs typeface="黑体" charset="0"/>
              </a:defRPr>
            </a:lvl7pPr>
            <a:lvl8pPr eaLnBrk="0" hangingPunct="0">
              <a:buFont typeface="Wingdings" charset="0"/>
              <a:defRPr kumimoji="1" sz="2000">
                <a:solidFill>
                  <a:schemeClr val="tx1"/>
                </a:solidFill>
                <a:latin typeface="Arial" charset="0"/>
                <a:ea typeface="黑体" charset="0"/>
                <a:cs typeface="黑体" charset="0"/>
              </a:defRPr>
            </a:lvl8pPr>
            <a:lvl9pPr eaLnBrk="0" hangingPunct="0">
              <a:buFont typeface="Wingdings" charset="0"/>
              <a:defRPr kumimoji="1" sz="2000">
                <a:solidFill>
                  <a:schemeClr val="tx1"/>
                </a:solidFill>
                <a:latin typeface="Arial" charset="0"/>
                <a:ea typeface="黑体" charset="0"/>
                <a:cs typeface="黑体" charset="0"/>
              </a:defRPr>
            </a:lvl9pPr>
          </a:lstStyle>
          <a:p>
            <a:pPr algn="ctr" eaLnBrk="1" hangingPunct="1">
              <a:defRPr/>
            </a:pPr>
            <a:endParaRPr kumimoji="0" lang="zh-CN" sz="1600">
              <a:ea typeface="宋体" charset="0"/>
              <a:cs typeface="宋体" charset="0"/>
            </a:endParaRPr>
          </a:p>
        </p:txBody>
      </p:sp>
      <p:pic>
        <p:nvPicPr>
          <p:cNvPr id="100361" name="Picture 12" descr="Click To Download">
            <a:extLst>
              <a:ext uri="{FF2B5EF4-FFF2-40B4-BE49-F238E27FC236}">
                <a16:creationId xmlns:a16="http://schemas.microsoft.com/office/drawing/2014/main" id="{7F58972B-87F4-F941-8514-F980ED51B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2667000"/>
            <a:ext cx="619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3" descr="BS00103_">
            <a:extLst>
              <a:ext uri="{FF2B5EF4-FFF2-40B4-BE49-F238E27FC236}">
                <a16:creationId xmlns:a16="http://schemas.microsoft.com/office/drawing/2014/main" id="{8D67BFE2-EC27-1742-9AA7-518084E24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4191000"/>
            <a:ext cx="61753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63" name="Group 14">
            <a:extLst>
              <a:ext uri="{FF2B5EF4-FFF2-40B4-BE49-F238E27FC236}">
                <a16:creationId xmlns:a16="http://schemas.microsoft.com/office/drawing/2014/main" id="{C100659F-0087-8149-9FA3-59E1C99A97C7}"/>
              </a:ext>
            </a:extLst>
          </p:cNvPr>
          <p:cNvGrpSpPr>
            <a:grpSpLocks/>
          </p:cNvGrpSpPr>
          <p:nvPr/>
        </p:nvGrpSpPr>
        <p:grpSpPr bwMode="auto">
          <a:xfrm>
            <a:off x="1330325" y="3200400"/>
            <a:ext cx="4267200" cy="2057400"/>
            <a:chOff x="1344" y="1440"/>
            <a:chExt cx="2688" cy="1296"/>
          </a:xfrm>
        </p:grpSpPr>
        <p:pic>
          <p:nvPicPr>
            <p:cNvPr id="58" name="Picture 15">
              <a:extLst>
                <a:ext uri="{FF2B5EF4-FFF2-40B4-BE49-F238E27FC236}">
                  <a16:creationId xmlns:a16="http://schemas.microsoft.com/office/drawing/2014/main" id="{891FCCBB-4500-D841-8A7B-F48539800F5F}"/>
                </a:ext>
              </a:extLst>
            </p:cNvPr>
            <p:cNvPicPr>
              <a:picLocks noChangeArrowheads="1"/>
            </p:cNvPicPr>
            <p:nvPr/>
          </p:nvPicPr>
          <p:blipFill>
            <a:blip r:embed="rId5"/>
            <a:srcRect/>
            <a:stretch>
              <a:fillRect/>
            </a:stretch>
          </p:blipFill>
          <p:spPr bwMode="auto">
            <a:xfrm>
              <a:off x="2304" y="1833"/>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59" name="Picture 16">
              <a:extLst>
                <a:ext uri="{FF2B5EF4-FFF2-40B4-BE49-F238E27FC236}">
                  <a16:creationId xmlns:a16="http://schemas.microsoft.com/office/drawing/2014/main" id="{AA637115-2580-FA46-A423-06A868925CA9}"/>
                </a:ext>
              </a:extLst>
            </p:cNvPr>
            <p:cNvPicPr>
              <a:picLocks noChangeArrowheads="1"/>
            </p:cNvPicPr>
            <p:nvPr/>
          </p:nvPicPr>
          <p:blipFill>
            <a:blip r:embed="rId5"/>
            <a:srcRect/>
            <a:stretch>
              <a:fillRect/>
            </a:stretch>
          </p:blipFill>
          <p:spPr bwMode="auto">
            <a:xfrm>
              <a:off x="3363" y="1842"/>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60" name="Picture 17">
              <a:extLst>
                <a:ext uri="{FF2B5EF4-FFF2-40B4-BE49-F238E27FC236}">
                  <a16:creationId xmlns:a16="http://schemas.microsoft.com/office/drawing/2014/main" id="{0BF77F7F-101A-FF4D-9603-F34083007FDD}"/>
                </a:ext>
              </a:extLst>
            </p:cNvPr>
            <p:cNvPicPr>
              <a:picLocks noChangeArrowheads="1"/>
            </p:cNvPicPr>
            <p:nvPr/>
          </p:nvPicPr>
          <p:blipFill>
            <a:blip r:embed="rId5"/>
            <a:srcRect/>
            <a:stretch>
              <a:fillRect/>
            </a:stretch>
          </p:blipFill>
          <p:spPr bwMode="auto">
            <a:xfrm>
              <a:off x="3072" y="2025"/>
              <a:ext cx="237" cy="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61" name="Picture 18">
              <a:extLst>
                <a:ext uri="{FF2B5EF4-FFF2-40B4-BE49-F238E27FC236}">
                  <a16:creationId xmlns:a16="http://schemas.microsoft.com/office/drawing/2014/main" id="{C59507F1-6DF4-504D-A15C-CD4F1C83E6B1}"/>
                </a:ext>
              </a:extLst>
            </p:cNvPr>
            <p:cNvPicPr>
              <a:picLocks noChangeArrowheads="1"/>
            </p:cNvPicPr>
            <p:nvPr/>
          </p:nvPicPr>
          <p:blipFill>
            <a:blip r:embed="rId5"/>
            <a:srcRect/>
            <a:stretch>
              <a:fillRect/>
            </a:stretch>
          </p:blipFill>
          <p:spPr bwMode="auto">
            <a:xfrm>
              <a:off x="3555" y="2217"/>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62" name="Picture 19">
              <a:extLst>
                <a:ext uri="{FF2B5EF4-FFF2-40B4-BE49-F238E27FC236}">
                  <a16:creationId xmlns:a16="http://schemas.microsoft.com/office/drawing/2014/main" id="{70D18EEB-4DEC-8B44-B5E2-3BEF71F354A6}"/>
                </a:ext>
              </a:extLst>
            </p:cNvPr>
            <p:cNvPicPr>
              <a:picLocks noChangeArrowheads="1"/>
            </p:cNvPicPr>
            <p:nvPr/>
          </p:nvPicPr>
          <p:blipFill>
            <a:blip r:embed="rId5"/>
            <a:srcRect/>
            <a:stretch>
              <a:fillRect/>
            </a:stretch>
          </p:blipFill>
          <p:spPr bwMode="auto">
            <a:xfrm>
              <a:off x="1632" y="2178"/>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63" name="Picture 20">
              <a:extLst>
                <a:ext uri="{FF2B5EF4-FFF2-40B4-BE49-F238E27FC236}">
                  <a16:creationId xmlns:a16="http://schemas.microsoft.com/office/drawing/2014/main" id="{41B62F2E-7422-C942-AE33-4028985A4363}"/>
                </a:ext>
              </a:extLst>
            </p:cNvPr>
            <p:cNvPicPr>
              <a:picLocks noChangeArrowheads="1"/>
            </p:cNvPicPr>
            <p:nvPr/>
          </p:nvPicPr>
          <p:blipFill>
            <a:blip r:embed="rId5"/>
            <a:srcRect/>
            <a:stretch>
              <a:fillRect/>
            </a:stretch>
          </p:blipFill>
          <p:spPr bwMode="auto">
            <a:xfrm>
              <a:off x="3552" y="2601"/>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pic>
          <p:nvPicPr>
            <p:cNvPr id="64" name="Picture 21">
              <a:extLst>
                <a:ext uri="{FF2B5EF4-FFF2-40B4-BE49-F238E27FC236}">
                  <a16:creationId xmlns:a16="http://schemas.microsoft.com/office/drawing/2014/main" id="{64333837-94A1-FB44-BC57-149E3F916D7A}"/>
                </a:ext>
              </a:extLst>
            </p:cNvPr>
            <p:cNvPicPr>
              <a:picLocks noChangeArrowheads="1"/>
            </p:cNvPicPr>
            <p:nvPr/>
          </p:nvPicPr>
          <p:blipFill>
            <a:blip r:embed="rId5"/>
            <a:srcRect/>
            <a:stretch>
              <a:fillRect/>
            </a:stretch>
          </p:blipFill>
          <p:spPr bwMode="auto">
            <a:xfrm>
              <a:off x="2160" y="2121"/>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sp>
          <p:nvSpPr>
            <p:cNvPr id="65" name="Line 22">
              <a:extLst>
                <a:ext uri="{FF2B5EF4-FFF2-40B4-BE49-F238E27FC236}">
                  <a16:creationId xmlns:a16="http://schemas.microsoft.com/office/drawing/2014/main" id="{029099D8-FC0B-924B-B071-FE7F779861E2}"/>
                </a:ext>
              </a:extLst>
            </p:cNvPr>
            <p:cNvSpPr>
              <a:spLocks noChangeShapeType="1"/>
            </p:cNvSpPr>
            <p:nvPr/>
          </p:nvSpPr>
          <p:spPr bwMode="auto">
            <a:xfrm flipH="1">
              <a:off x="2400" y="2073"/>
              <a:ext cx="720"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66" name="Line 23">
              <a:extLst>
                <a:ext uri="{FF2B5EF4-FFF2-40B4-BE49-F238E27FC236}">
                  <a16:creationId xmlns:a16="http://schemas.microsoft.com/office/drawing/2014/main" id="{D7812B19-0C89-8C41-979B-957957932767}"/>
                </a:ext>
              </a:extLst>
            </p:cNvPr>
            <p:cNvSpPr>
              <a:spLocks noChangeShapeType="1"/>
            </p:cNvSpPr>
            <p:nvPr/>
          </p:nvSpPr>
          <p:spPr bwMode="auto">
            <a:xfrm flipH="1" flipV="1">
              <a:off x="3264" y="2121"/>
              <a:ext cx="336"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67" name="Line 24">
              <a:extLst>
                <a:ext uri="{FF2B5EF4-FFF2-40B4-BE49-F238E27FC236}">
                  <a16:creationId xmlns:a16="http://schemas.microsoft.com/office/drawing/2014/main" id="{71BF3362-ABB6-6B49-AC6C-FCE1FC06CAC1}"/>
                </a:ext>
              </a:extLst>
            </p:cNvPr>
            <p:cNvSpPr>
              <a:spLocks noChangeShapeType="1"/>
            </p:cNvSpPr>
            <p:nvPr/>
          </p:nvSpPr>
          <p:spPr bwMode="auto">
            <a:xfrm flipV="1">
              <a:off x="3216" y="1881"/>
              <a:ext cx="288" cy="144"/>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68" name="Line 25">
              <a:extLst>
                <a:ext uri="{FF2B5EF4-FFF2-40B4-BE49-F238E27FC236}">
                  <a16:creationId xmlns:a16="http://schemas.microsoft.com/office/drawing/2014/main" id="{1450BA30-15AA-1B4F-AA49-13A7B77175C6}"/>
                </a:ext>
              </a:extLst>
            </p:cNvPr>
            <p:cNvSpPr>
              <a:spLocks noChangeShapeType="1"/>
            </p:cNvSpPr>
            <p:nvPr/>
          </p:nvSpPr>
          <p:spPr bwMode="auto">
            <a:xfrm>
              <a:off x="3648" y="2304"/>
              <a:ext cx="48" cy="288"/>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69" name="Line 26">
              <a:extLst>
                <a:ext uri="{FF2B5EF4-FFF2-40B4-BE49-F238E27FC236}">
                  <a16:creationId xmlns:a16="http://schemas.microsoft.com/office/drawing/2014/main" id="{87C41DDF-5A86-304A-8DFB-5BDD3B01C1B7}"/>
                </a:ext>
              </a:extLst>
            </p:cNvPr>
            <p:cNvSpPr>
              <a:spLocks noChangeShapeType="1"/>
            </p:cNvSpPr>
            <p:nvPr/>
          </p:nvSpPr>
          <p:spPr bwMode="auto">
            <a:xfrm flipV="1">
              <a:off x="2352" y="1929"/>
              <a:ext cx="48" cy="192"/>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0" name="Line 27">
              <a:extLst>
                <a:ext uri="{FF2B5EF4-FFF2-40B4-BE49-F238E27FC236}">
                  <a16:creationId xmlns:a16="http://schemas.microsoft.com/office/drawing/2014/main" id="{0BEAFA75-53F3-1B41-A3C6-C861159BEB4C}"/>
                </a:ext>
              </a:extLst>
            </p:cNvPr>
            <p:cNvSpPr>
              <a:spLocks noChangeShapeType="1"/>
            </p:cNvSpPr>
            <p:nvPr/>
          </p:nvSpPr>
          <p:spPr bwMode="auto">
            <a:xfrm flipV="1">
              <a:off x="1824" y="2169"/>
              <a:ext cx="384" cy="48"/>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1" name="Line 28">
              <a:extLst>
                <a:ext uri="{FF2B5EF4-FFF2-40B4-BE49-F238E27FC236}">
                  <a16:creationId xmlns:a16="http://schemas.microsoft.com/office/drawing/2014/main" id="{0B149894-FF0E-3644-AD79-5CFC6D66D3D1}"/>
                </a:ext>
              </a:extLst>
            </p:cNvPr>
            <p:cNvSpPr>
              <a:spLocks noChangeShapeType="1"/>
            </p:cNvSpPr>
            <p:nvPr/>
          </p:nvSpPr>
          <p:spPr bwMode="auto">
            <a:xfrm flipH="1" flipV="1">
              <a:off x="3504" y="1881"/>
              <a:ext cx="192" cy="33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pic>
          <p:nvPicPr>
            <p:cNvPr id="72" name="Picture 29">
              <a:extLst>
                <a:ext uri="{FF2B5EF4-FFF2-40B4-BE49-F238E27FC236}">
                  <a16:creationId xmlns:a16="http://schemas.microsoft.com/office/drawing/2014/main" id="{17C657D5-1E89-D94D-B46E-654887EE3C90}"/>
                </a:ext>
              </a:extLst>
            </p:cNvPr>
            <p:cNvPicPr>
              <a:picLocks noChangeArrowheads="1"/>
            </p:cNvPicPr>
            <p:nvPr/>
          </p:nvPicPr>
          <p:blipFill>
            <a:blip r:embed="rId5"/>
            <a:srcRect/>
            <a:stretch>
              <a:fillRect/>
            </a:stretch>
          </p:blipFill>
          <p:spPr bwMode="auto">
            <a:xfrm>
              <a:off x="2832" y="2496"/>
              <a:ext cx="237"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hlink">
                        <a:alpha val="74998"/>
                      </a:schemeClr>
                    </a:outerShdw>
                  </a:effectLst>
                </a14:hiddenEffects>
              </a:ext>
            </a:extLst>
          </p:spPr>
        </p:pic>
        <p:sp>
          <p:nvSpPr>
            <p:cNvPr id="73" name="Line 30">
              <a:extLst>
                <a:ext uri="{FF2B5EF4-FFF2-40B4-BE49-F238E27FC236}">
                  <a16:creationId xmlns:a16="http://schemas.microsoft.com/office/drawing/2014/main" id="{E8D4FDF8-D30E-FD42-AEC2-9B0EDF8A4DB1}"/>
                </a:ext>
              </a:extLst>
            </p:cNvPr>
            <p:cNvSpPr>
              <a:spLocks noChangeShapeType="1"/>
            </p:cNvSpPr>
            <p:nvPr/>
          </p:nvSpPr>
          <p:spPr bwMode="auto">
            <a:xfrm flipH="1" flipV="1">
              <a:off x="2304" y="2208"/>
              <a:ext cx="624" cy="288"/>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4" name="Line 31">
              <a:extLst>
                <a:ext uri="{FF2B5EF4-FFF2-40B4-BE49-F238E27FC236}">
                  <a16:creationId xmlns:a16="http://schemas.microsoft.com/office/drawing/2014/main" id="{155C2573-74A3-7949-B7F1-26A51277BD3D}"/>
                </a:ext>
              </a:extLst>
            </p:cNvPr>
            <p:cNvSpPr>
              <a:spLocks noChangeShapeType="1"/>
            </p:cNvSpPr>
            <p:nvPr/>
          </p:nvSpPr>
          <p:spPr bwMode="auto">
            <a:xfrm flipH="1" flipV="1">
              <a:off x="2976" y="2544"/>
              <a:ext cx="576"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5" name="Line 32">
              <a:extLst>
                <a:ext uri="{FF2B5EF4-FFF2-40B4-BE49-F238E27FC236}">
                  <a16:creationId xmlns:a16="http://schemas.microsoft.com/office/drawing/2014/main" id="{5AAAADFE-C960-B843-914C-2AB3BBD9FC04}"/>
                </a:ext>
              </a:extLst>
            </p:cNvPr>
            <p:cNvSpPr>
              <a:spLocks noChangeShapeType="1"/>
            </p:cNvSpPr>
            <p:nvPr/>
          </p:nvSpPr>
          <p:spPr bwMode="auto">
            <a:xfrm flipH="1">
              <a:off x="3504" y="1536"/>
              <a:ext cx="144" cy="288"/>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6" name="Line 33">
              <a:extLst>
                <a:ext uri="{FF2B5EF4-FFF2-40B4-BE49-F238E27FC236}">
                  <a16:creationId xmlns:a16="http://schemas.microsoft.com/office/drawing/2014/main" id="{F1C350AC-089E-9144-B944-7DABADB2D6AB}"/>
                </a:ext>
              </a:extLst>
            </p:cNvPr>
            <p:cNvSpPr>
              <a:spLocks noChangeShapeType="1"/>
            </p:cNvSpPr>
            <p:nvPr/>
          </p:nvSpPr>
          <p:spPr bwMode="auto">
            <a:xfrm flipH="1">
              <a:off x="3600" y="1776"/>
              <a:ext cx="432"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7" name="Line 34">
              <a:extLst>
                <a:ext uri="{FF2B5EF4-FFF2-40B4-BE49-F238E27FC236}">
                  <a16:creationId xmlns:a16="http://schemas.microsoft.com/office/drawing/2014/main" id="{EB5910C3-D098-3044-8B80-AE6B2AAC7968}"/>
                </a:ext>
              </a:extLst>
            </p:cNvPr>
            <p:cNvSpPr>
              <a:spLocks noChangeShapeType="1"/>
            </p:cNvSpPr>
            <p:nvPr/>
          </p:nvSpPr>
          <p:spPr bwMode="auto">
            <a:xfrm flipH="1" flipV="1">
              <a:off x="3744" y="2256"/>
              <a:ext cx="192"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8" name="Line 35">
              <a:extLst>
                <a:ext uri="{FF2B5EF4-FFF2-40B4-BE49-F238E27FC236}">
                  <a16:creationId xmlns:a16="http://schemas.microsoft.com/office/drawing/2014/main" id="{7CBB61C5-EE9A-2642-9280-444D47D3D9A6}"/>
                </a:ext>
              </a:extLst>
            </p:cNvPr>
            <p:cNvSpPr>
              <a:spLocks noChangeShapeType="1"/>
            </p:cNvSpPr>
            <p:nvPr/>
          </p:nvSpPr>
          <p:spPr bwMode="auto">
            <a:xfrm flipH="1" flipV="1">
              <a:off x="3744" y="2640"/>
              <a:ext cx="192" cy="96"/>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79" name="Line 36">
              <a:extLst>
                <a:ext uri="{FF2B5EF4-FFF2-40B4-BE49-F238E27FC236}">
                  <a16:creationId xmlns:a16="http://schemas.microsoft.com/office/drawing/2014/main" id="{DA68B897-25FF-964F-A8F4-D4A98A515D00}"/>
                </a:ext>
              </a:extLst>
            </p:cNvPr>
            <p:cNvSpPr>
              <a:spLocks noChangeShapeType="1"/>
            </p:cNvSpPr>
            <p:nvPr/>
          </p:nvSpPr>
          <p:spPr bwMode="auto">
            <a:xfrm flipH="1" flipV="1">
              <a:off x="2256" y="1440"/>
              <a:ext cx="144" cy="384"/>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sp>
          <p:nvSpPr>
            <p:cNvPr id="80" name="Line 37">
              <a:extLst>
                <a:ext uri="{FF2B5EF4-FFF2-40B4-BE49-F238E27FC236}">
                  <a16:creationId xmlns:a16="http://schemas.microsoft.com/office/drawing/2014/main" id="{BD8584E2-9593-934F-955F-A70C224C2C2E}"/>
                </a:ext>
              </a:extLst>
            </p:cNvPr>
            <p:cNvSpPr>
              <a:spLocks noChangeShapeType="1"/>
            </p:cNvSpPr>
            <p:nvPr/>
          </p:nvSpPr>
          <p:spPr bwMode="auto">
            <a:xfrm flipH="1">
              <a:off x="1344" y="2208"/>
              <a:ext cx="288" cy="48"/>
            </a:xfrm>
            <a:prstGeom prst="line">
              <a:avLst/>
            </a:prstGeom>
            <a:noFill/>
            <a:ln w="28575">
              <a:solidFill>
                <a:srgbClr val="29292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latin typeface="Tahoma" charset="0"/>
                <a:ea typeface="宋体" charset="-122"/>
              </a:endParaRPr>
            </a:p>
          </p:txBody>
        </p:sp>
      </p:grpSp>
      <p:pic>
        <p:nvPicPr>
          <p:cNvPr id="100364" name="Picture 38" descr="Click To Download">
            <a:extLst>
              <a:ext uri="{FF2B5EF4-FFF2-40B4-BE49-F238E27FC236}">
                <a16:creationId xmlns:a16="http://schemas.microsoft.com/office/drawing/2014/main" id="{067539A3-DC0F-9D49-B2EB-925066D81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725" y="3429000"/>
            <a:ext cx="619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5" name="Picture 39" descr="Click To Download">
            <a:extLst>
              <a:ext uri="{FF2B5EF4-FFF2-40B4-BE49-F238E27FC236}">
                <a16:creationId xmlns:a16="http://schemas.microsoft.com/office/drawing/2014/main" id="{E16B93DC-4C8F-4A41-8295-20A26E5F1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25" y="4495800"/>
            <a:ext cx="619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6" name="Picture 40" descr="Click To Download">
            <a:extLst>
              <a:ext uri="{FF2B5EF4-FFF2-40B4-BE49-F238E27FC236}">
                <a16:creationId xmlns:a16="http://schemas.microsoft.com/office/drawing/2014/main" id="{93096C51-97DE-C64C-97C4-651813A2F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25" y="5118100"/>
            <a:ext cx="619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7" name="Picture 41" descr="Click To Download">
            <a:extLst>
              <a:ext uri="{FF2B5EF4-FFF2-40B4-BE49-F238E27FC236}">
                <a16:creationId xmlns:a16="http://schemas.microsoft.com/office/drawing/2014/main" id="{15406475-037D-5E4C-862A-5D31F2A57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2908300"/>
            <a:ext cx="619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68" name="Group 42">
            <a:extLst>
              <a:ext uri="{FF2B5EF4-FFF2-40B4-BE49-F238E27FC236}">
                <a16:creationId xmlns:a16="http://schemas.microsoft.com/office/drawing/2014/main" id="{8E28D4DD-306F-154A-98D4-47F37A7A8785}"/>
              </a:ext>
            </a:extLst>
          </p:cNvPr>
          <p:cNvGrpSpPr>
            <a:grpSpLocks/>
          </p:cNvGrpSpPr>
          <p:nvPr/>
        </p:nvGrpSpPr>
        <p:grpSpPr bwMode="auto">
          <a:xfrm>
            <a:off x="1330325" y="3127375"/>
            <a:ext cx="4292600" cy="2082800"/>
            <a:chOff x="1276" y="1688"/>
            <a:chExt cx="2704" cy="1312"/>
          </a:xfrm>
        </p:grpSpPr>
        <p:sp>
          <p:nvSpPr>
            <p:cNvPr id="100383" name="Freeform 43">
              <a:extLst>
                <a:ext uri="{FF2B5EF4-FFF2-40B4-BE49-F238E27FC236}">
                  <a16:creationId xmlns:a16="http://schemas.microsoft.com/office/drawing/2014/main" id="{C12A91DD-7DA2-4347-A04F-9C54651E034A}"/>
                </a:ext>
              </a:extLst>
            </p:cNvPr>
            <p:cNvSpPr>
              <a:spLocks/>
            </p:cNvSpPr>
            <p:nvPr/>
          </p:nvSpPr>
          <p:spPr bwMode="auto">
            <a:xfrm>
              <a:off x="3307" y="1833"/>
              <a:ext cx="601" cy="875"/>
            </a:xfrm>
            <a:custGeom>
              <a:avLst/>
              <a:gdLst>
                <a:gd name="T0" fmla="*/ 1 w 928"/>
                <a:gd name="T1" fmla="*/ 0 h 1010"/>
                <a:gd name="T2" fmla="*/ 1 w 928"/>
                <a:gd name="T3" fmla="*/ 8 h 1010"/>
                <a:gd name="T4" fmla="*/ 1 w 928"/>
                <a:gd name="T5" fmla="*/ 10 h 1010"/>
                <a:gd name="T6" fmla="*/ 1 w 928"/>
                <a:gd name="T7" fmla="*/ 10 h 10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8" h="1010">
                  <a:moveTo>
                    <a:pt x="646" y="0"/>
                  </a:moveTo>
                  <a:cubicBezTo>
                    <a:pt x="542" y="117"/>
                    <a:pt x="0" y="542"/>
                    <a:pt x="24" y="703"/>
                  </a:cubicBezTo>
                  <a:cubicBezTo>
                    <a:pt x="48" y="864"/>
                    <a:pt x="658" y="920"/>
                    <a:pt x="793" y="965"/>
                  </a:cubicBezTo>
                  <a:cubicBezTo>
                    <a:pt x="928" y="1010"/>
                    <a:pt x="823" y="970"/>
                    <a:pt x="831" y="971"/>
                  </a:cubicBezTo>
                </a:path>
              </a:pathLst>
            </a:custGeom>
            <a:noFill/>
            <a:ln w="19050" cap="flat" cmpd="sng">
              <a:solidFill>
                <a:srgbClr val="FF00FF"/>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384" name="Freeform 44">
              <a:extLst>
                <a:ext uri="{FF2B5EF4-FFF2-40B4-BE49-F238E27FC236}">
                  <a16:creationId xmlns:a16="http://schemas.microsoft.com/office/drawing/2014/main" id="{8305A5BF-D2FD-2D40-A299-D8C333E25CD3}"/>
                </a:ext>
              </a:extLst>
            </p:cNvPr>
            <p:cNvSpPr>
              <a:spLocks/>
            </p:cNvSpPr>
            <p:nvPr/>
          </p:nvSpPr>
          <p:spPr bwMode="auto">
            <a:xfrm>
              <a:off x="1276" y="1870"/>
              <a:ext cx="2341" cy="641"/>
            </a:xfrm>
            <a:custGeom>
              <a:avLst/>
              <a:gdLst>
                <a:gd name="T0" fmla="*/ 0 w 3380"/>
                <a:gd name="T1" fmla="*/ 3 h 757"/>
                <a:gd name="T2" fmla="*/ 1 w 3380"/>
                <a:gd name="T3" fmla="*/ 3 h 757"/>
                <a:gd name="T4" fmla="*/ 1 w 3380"/>
                <a:gd name="T5" fmla="*/ 3 h 757"/>
                <a:gd name="T6" fmla="*/ 1 w 3380"/>
                <a:gd name="T7" fmla="*/ 3 h 757"/>
                <a:gd name="T8" fmla="*/ 1 w 3380"/>
                <a:gd name="T9" fmla="*/ 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80" h="757">
                  <a:moveTo>
                    <a:pt x="0" y="743"/>
                  </a:moveTo>
                  <a:cubicBezTo>
                    <a:pt x="313" y="742"/>
                    <a:pt x="1448" y="757"/>
                    <a:pt x="1879" y="743"/>
                  </a:cubicBezTo>
                  <a:cubicBezTo>
                    <a:pt x="2309" y="728"/>
                    <a:pt x="2395" y="721"/>
                    <a:pt x="2581" y="656"/>
                  </a:cubicBezTo>
                  <a:cubicBezTo>
                    <a:pt x="2768" y="591"/>
                    <a:pt x="2862" y="462"/>
                    <a:pt x="2995" y="353"/>
                  </a:cubicBezTo>
                  <a:cubicBezTo>
                    <a:pt x="3128" y="244"/>
                    <a:pt x="3300" y="74"/>
                    <a:pt x="3380" y="0"/>
                  </a:cubicBezTo>
                </a:path>
              </a:pathLst>
            </a:custGeom>
            <a:noFill/>
            <a:ln w="19050" cap="flat" cmpd="sng">
              <a:solidFill>
                <a:srgbClr val="FF00FF"/>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385" name="Freeform 45">
              <a:extLst>
                <a:ext uri="{FF2B5EF4-FFF2-40B4-BE49-F238E27FC236}">
                  <a16:creationId xmlns:a16="http://schemas.microsoft.com/office/drawing/2014/main" id="{6F61383B-4AA5-A142-A6D8-8D9BF3621489}"/>
                </a:ext>
              </a:extLst>
            </p:cNvPr>
            <p:cNvSpPr>
              <a:spLocks/>
            </p:cNvSpPr>
            <p:nvPr/>
          </p:nvSpPr>
          <p:spPr bwMode="auto">
            <a:xfrm>
              <a:off x="1276" y="1688"/>
              <a:ext cx="1131" cy="772"/>
            </a:xfrm>
            <a:custGeom>
              <a:avLst/>
              <a:gdLst>
                <a:gd name="T0" fmla="*/ 0 w 1393"/>
                <a:gd name="T1" fmla="*/ 38968 h 680"/>
                <a:gd name="T2" fmla="*/ 2 w 1393"/>
                <a:gd name="T3" fmla="*/ 38968 h 680"/>
                <a:gd name="T4" fmla="*/ 2 w 1393"/>
                <a:gd name="T5" fmla="*/ 36199 h 680"/>
                <a:gd name="T6" fmla="*/ 2 w 1393"/>
                <a:gd name="T7" fmla="*/ 21903 h 680"/>
                <a:gd name="T8" fmla="*/ 2 w 1393"/>
                <a:gd name="T9" fmla="*/ 0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3" h="680">
                  <a:moveTo>
                    <a:pt x="0" y="672"/>
                  </a:moveTo>
                  <a:cubicBezTo>
                    <a:pt x="181" y="672"/>
                    <a:pt x="861" y="680"/>
                    <a:pt x="1086" y="672"/>
                  </a:cubicBezTo>
                  <a:cubicBezTo>
                    <a:pt x="1311" y="664"/>
                    <a:pt x="1307" y="673"/>
                    <a:pt x="1350" y="624"/>
                  </a:cubicBezTo>
                  <a:cubicBezTo>
                    <a:pt x="1393" y="575"/>
                    <a:pt x="1377" y="482"/>
                    <a:pt x="1344" y="378"/>
                  </a:cubicBezTo>
                  <a:cubicBezTo>
                    <a:pt x="1311" y="274"/>
                    <a:pt x="1192" y="79"/>
                    <a:pt x="1152" y="0"/>
                  </a:cubicBezTo>
                </a:path>
              </a:pathLst>
            </a:custGeom>
            <a:noFill/>
            <a:ln w="19050" cap="flat" cmpd="sng">
              <a:solidFill>
                <a:srgbClr val="FF00FF"/>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386" name="Freeform 46">
              <a:extLst>
                <a:ext uri="{FF2B5EF4-FFF2-40B4-BE49-F238E27FC236}">
                  <a16:creationId xmlns:a16="http://schemas.microsoft.com/office/drawing/2014/main" id="{04D508C0-40EC-D142-8361-FDEA3446E91A}"/>
                </a:ext>
              </a:extLst>
            </p:cNvPr>
            <p:cNvSpPr>
              <a:spLocks/>
            </p:cNvSpPr>
            <p:nvPr/>
          </p:nvSpPr>
          <p:spPr bwMode="auto">
            <a:xfrm>
              <a:off x="3644" y="1840"/>
              <a:ext cx="336" cy="288"/>
            </a:xfrm>
            <a:custGeom>
              <a:avLst/>
              <a:gdLst>
                <a:gd name="T0" fmla="*/ 0 w 928"/>
                <a:gd name="T1" fmla="*/ 0 h 1010"/>
                <a:gd name="T2" fmla="*/ 0 w 928"/>
                <a:gd name="T3" fmla="*/ 0 h 1010"/>
                <a:gd name="T4" fmla="*/ 0 w 928"/>
                <a:gd name="T5" fmla="*/ 0 h 1010"/>
                <a:gd name="T6" fmla="*/ 0 w 928"/>
                <a:gd name="T7" fmla="*/ 0 h 10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8" h="1010">
                  <a:moveTo>
                    <a:pt x="646" y="0"/>
                  </a:moveTo>
                  <a:cubicBezTo>
                    <a:pt x="542" y="117"/>
                    <a:pt x="0" y="542"/>
                    <a:pt x="24" y="703"/>
                  </a:cubicBezTo>
                  <a:cubicBezTo>
                    <a:pt x="48" y="864"/>
                    <a:pt x="658" y="920"/>
                    <a:pt x="793" y="965"/>
                  </a:cubicBezTo>
                  <a:cubicBezTo>
                    <a:pt x="928" y="1010"/>
                    <a:pt x="823" y="970"/>
                    <a:pt x="831" y="971"/>
                  </a:cubicBezTo>
                </a:path>
              </a:pathLst>
            </a:custGeom>
            <a:noFill/>
            <a:ln w="19050" cap="flat" cmpd="sng">
              <a:solidFill>
                <a:srgbClr val="FF00FF"/>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387" name="Freeform 47">
              <a:extLst>
                <a:ext uri="{FF2B5EF4-FFF2-40B4-BE49-F238E27FC236}">
                  <a16:creationId xmlns:a16="http://schemas.microsoft.com/office/drawing/2014/main" id="{22B4199E-DF3E-5A4E-B0A2-1A8717D948D5}"/>
                </a:ext>
              </a:extLst>
            </p:cNvPr>
            <p:cNvSpPr>
              <a:spLocks/>
            </p:cNvSpPr>
            <p:nvPr/>
          </p:nvSpPr>
          <p:spPr bwMode="auto">
            <a:xfrm>
              <a:off x="3606" y="2781"/>
              <a:ext cx="302" cy="219"/>
            </a:xfrm>
            <a:custGeom>
              <a:avLst/>
              <a:gdLst>
                <a:gd name="T0" fmla="*/ 0 w 928"/>
                <a:gd name="T1" fmla="*/ 0 h 1010"/>
                <a:gd name="T2" fmla="*/ 0 w 928"/>
                <a:gd name="T3" fmla="*/ 0 h 1010"/>
                <a:gd name="T4" fmla="*/ 0 w 928"/>
                <a:gd name="T5" fmla="*/ 0 h 1010"/>
                <a:gd name="T6" fmla="*/ 0 w 928"/>
                <a:gd name="T7" fmla="*/ 0 h 10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8" h="1010">
                  <a:moveTo>
                    <a:pt x="646" y="0"/>
                  </a:moveTo>
                  <a:cubicBezTo>
                    <a:pt x="542" y="117"/>
                    <a:pt x="0" y="542"/>
                    <a:pt x="24" y="703"/>
                  </a:cubicBezTo>
                  <a:cubicBezTo>
                    <a:pt x="48" y="864"/>
                    <a:pt x="658" y="920"/>
                    <a:pt x="793" y="965"/>
                  </a:cubicBezTo>
                  <a:cubicBezTo>
                    <a:pt x="928" y="1010"/>
                    <a:pt x="823" y="970"/>
                    <a:pt x="831" y="971"/>
                  </a:cubicBezTo>
                </a:path>
              </a:pathLst>
            </a:custGeom>
            <a:noFill/>
            <a:ln w="19050" cap="flat" cmpd="sng">
              <a:solidFill>
                <a:srgbClr val="FF00FF"/>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00369" name="Group 48">
            <a:extLst>
              <a:ext uri="{FF2B5EF4-FFF2-40B4-BE49-F238E27FC236}">
                <a16:creationId xmlns:a16="http://schemas.microsoft.com/office/drawing/2014/main" id="{0D36F807-4526-AA4B-93C0-F9E715973481}"/>
              </a:ext>
            </a:extLst>
          </p:cNvPr>
          <p:cNvGrpSpPr>
            <a:grpSpLocks/>
          </p:cNvGrpSpPr>
          <p:nvPr/>
        </p:nvGrpSpPr>
        <p:grpSpPr bwMode="auto">
          <a:xfrm>
            <a:off x="1187450" y="2911475"/>
            <a:ext cx="5183188" cy="2449513"/>
            <a:chOff x="1202" y="1570"/>
            <a:chExt cx="3265" cy="1543"/>
          </a:xfrm>
        </p:grpSpPr>
        <p:sp>
          <p:nvSpPr>
            <p:cNvPr id="92" name="Line 49">
              <a:extLst>
                <a:ext uri="{FF2B5EF4-FFF2-40B4-BE49-F238E27FC236}">
                  <a16:creationId xmlns:a16="http://schemas.microsoft.com/office/drawing/2014/main" id="{9F5F3697-C6B1-A848-891F-660AC7528395}"/>
                </a:ext>
              </a:extLst>
            </p:cNvPr>
            <p:cNvSpPr>
              <a:spLocks noChangeShapeType="1"/>
            </p:cNvSpPr>
            <p:nvPr/>
          </p:nvSpPr>
          <p:spPr bwMode="auto">
            <a:xfrm flipV="1">
              <a:off x="1202" y="1752"/>
              <a:ext cx="771" cy="6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93" name="Line 50">
              <a:extLst>
                <a:ext uri="{FF2B5EF4-FFF2-40B4-BE49-F238E27FC236}">
                  <a16:creationId xmlns:a16="http://schemas.microsoft.com/office/drawing/2014/main" id="{AF4B66E2-187A-594B-9D35-8CB69F6F3446}"/>
                </a:ext>
              </a:extLst>
            </p:cNvPr>
            <p:cNvSpPr>
              <a:spLocks noChangeShapeType="1"/>
            </p:cNvSpPr>
            <p:nvPr/>
          </p:nvSpPr>
          <p:spPr bwMode="auto">
            <a:xfrm>
              <a:off x="2381" y="1570"/>
              <a:ext cx="1179" cy="136"/>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94" name="Line 51">
              <a:extLst>
                <a:ext uri="{FF2B5EF4-FFF2-40B4-BE49-F238E27FC236}">
                  <a16:creationId xmlns:a16="http://schemas.microsoft.com/office/drawing/2014/main" id="{E9090F7B-A537-A041-B260-6CDA6A64CD3D}"/>
                </a:ext>
              </a:extLst>
            </p:cNvPr>
            <p:cNvSpPr>
              <a:spLocks noChangeShapeType="1"/>
            </p:cNvSpPr>
            <p:nvPr/>
          </p:nvSpPr>
          <p:spPr bwMode="auto">
            <a:xfrm>
              <a:off x="2336" y="1706"/>
              <a:ext cx="1587" cy="908"/>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95" name="Line 52">
              <a:extLst>
                <a:ext uri="{FF2B5EF4-FFF2-40B4-BE49-F238E27FC236}">
                  <a16:creationId xmlns:a16="http://schemas.microsoft.com/office/drawing/2014/main" id="{105E1E31-E7EA-A24A-B0AF-FE9DD2FE96BE}"/>
                </a:ext>
              </a:extLst>
            </p:cNvPr>
            <p:cNvSpPr>
              <a:spLocks noChangeShapeType="1"/>
            </p:cNvSpPr>
            <p:nvPr/>
          </p:nvSpPr>
          <p:spPr bwMode="auto">
            <a:xfrm>
              <a:off x="3969" y="1752"/>
              <a:ext cx="227" cy="181"/>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96" name="Line 53">
              <a:extLst>
                <a:ext uri="{FF2B5EF4-FFF2-40B4-BE49-F238E27FC236}">
                  <a16:creationId xmlns:a16="http://schemas.microsoft.com/office/drawing/2014/main" id="{DBB66ED0-DF6C-0A42-983C-414E57C4117A}"/>
                </a:ext>
              </a:extLst>
            </p:cNvPr>
            <p:cNvSpPr>
              <a:spLocks noChangeShapeType="1"/>
            </p:cNvSpPr>
            <p:nvPr/>
          </p:nvSpPr>
          <p:spPr bwMode="auto">
            <a:xfrm flipH="1">
              <a:off x="4195" y="2251"/>
              <a:ext cx="45" cy="318"/>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97" name="Line 54">
              <a:extLst>
                <a:ext uri="{FF2B5EF4-FFF2-40B4-BE49-F238E27FC236}">
                  <a16:creationId xmlns:a16="http://schemas.microsoft.com/office/drawing/2014/main" id="{20908ED6-66CD-C14A-BCA1-A4BE2ACFCC25}"/>
                </a:ext>
              </a:extLst>
            </p:cNvPr>
            <p:cNvSpPr>
              <a:spLocks noChangeShapeType="1"/>
            </p:cNvSpPr>
            <p:nvPr/>
          </p:nvSpPr>
          <p:spPr bwMode="auto">
            <a:xfrm>
              <a:off x="3787" y="1888"/>
              <a:ext cx="227" cy="68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p>
              <a:pPr>
                <a:defRPr/>
              </a:pPr>
              <a:endParaRPr lang="zh-CN" altLang="en-US">
                <a:latin typeface="Tahoma" charset="0"/>
                <a:ea typeface="宋体" charset="-122"/>
              </a:endParaRPr>
            </a:p>
          </p:txBody>
        </p:sp>
        <p:sp>
          <p:nvSpPr>
            <p:cNvPr id="100382" name="Freeform 55">
              <a:extLst>
                <a:ext uri="{FF2B5EF4-FFF2-40B4-BE49-F238E27FC236}">
                  <a16:creationId xmlns:a16="http://schemas.microsoft.com/office/drawing/2014/main" id="{3C7172A5-82F1-8F4F-9FCE-E516A81BA4E1}"/>
                </a:ext>
              </a:extLst>
            </p:cNvPr>
            <p:cNvSpPr>
              <a:spLocks/>
            </p:cNvSpPr>
            <p:nvPr/>
          </p:nvSpPr>
          <p:spPr bwMode="auto">
            <a:xfrm>
              <a:off x="4286" y="2795"/>
              <a:ext cx="181" cy="318"/>
            </a:xfrm>
            <a:custGeom>
              <a:avLst/>
              <a:gdLst>
                <a:gd name="T0" fmla="*/ 1 w 332"/>
                <a:gd name="T1" fmla="*/ 0 h 363"/>
                <a:gd name="T2" fmla="*/ 1 w 332"/>
                <a:gd name="T3" fmla="*/ 4 h 363"/>
                <a:gd name="T4" fmla="*/ 0 w 332"/>
                <a:gd name="T5" fmla="*/ 6 h 363"/>
                <a:gd name="T6" fmla="*/ 0 60000 65536"/>
                <a:gd name="T7" fmla="*/ 0 60000 65536"/>
                <a:gd name="T8" fmla="*/ 0 60000 65536"/>
              </a:gdLst>
              <a:ahLst/>
              <a:cxnLst>
                <a:cxn ang="T6">
                  <a:pos x="T0" y="T1"/>
                </a:cxn>
                <a:cxn ang="T7">
                  <a:pos x="T2" y="T3"/>
                </a:cxn>
                <a:cxn ang="T8">
                  <a:pos x="T4" y="T5"/>
                </a:cxn>
              </a:cxnLst>
              <a:rect l="0" t="0" r="r" b="b"/>
              <a:pathLst>
                <a:path w="332" h="363">
                  <a:moveTo>
                    <a:pt x="90" y="0"/>
                  </a:moveTo>
                  <a:cubicBezTo>
                    <a:pt x="211" y="83"/>
                    <a:pt x="332" y="166"/>
                    <a:pt x="317" y="226"/>
                  </a:cubicBezTo>
                  <a:cubicBezTo>
                    <a:pt x="302" y="286"/>
                    <a:pt x="151" y="324"/>
                    <a:pt x="0" y="363"/>
                  </a:cubicBez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99" name="AutoShape 56">
            <a:extLst>
              <a:ext uri="{FF2B5EF4-FFF2-40B4-BE49-F238E27FC236}">
                <a16:creationId xmlns:a16="http://schemas.microsoft.com/office/drawing/2014/main" id="{745399C4-6634-BD4B-9660-ED17B6418035}"/>
              </a:ext>
            </a:extLst>
          </p:cNvPr>
          <p:cNvSpPr>
            <a:spLocks noChangeArrowheads="1"/>
          </p:cNvSpPr>
          <p:nvPr/>
        </p:nvSpPr>
        <p:spPr bwMode="auto">
          <a:xfrm>
            <a:off x="539750" y="4991100"/>
            <a:ext cx="2447925" cy="647700"/>
          </a:xfrm>
          <a:prstGeom prst="wedgeRectCallout">
            <a:avLst>
              <a:gd name="adj1" fmla="val 25616"/>
              <a:gd name="adj2" fmla="val -140440"/>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控制流：树状拓扑</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控制命令的快速分发</a:t>
            </a:r>
          </a:p>
        </p:txBody>
      </p:sp>
      <p:sp>
        <p:nvSpPr>
          <p:cNvPr id="100" name="AutoShape 57">
            <a:extLst>
              <a:ext uri="{FF2B5EF4-FFF2-40B4-BE49-F238E27FC236}">
                <a16:creationId xmlns:a16="http://schemas.microsoft.com/office/drawing/2014/main" id="{ACF1F7F2-9A40-6D4B-B224-671DE59A9D21}"/>
              </a:ext>
            </a:extLst>
          </p:cNvPr>
          <p:cNvSpPr>
            <a:spLocks noChangeArrowheads="1"/>
          </p:cNvSpPr>
          <p:nvPr/>
        </p:nvSpPr>
        <p:spPr bwMode="auto">
          <a:xfrm>
            <a:off x="468313" y="1822450"/>
            <a:ext cx="2447925" cy="647700"/>
          </a:xfrm>
          <a:prstGeom prst="wedgeRectCallout">
            <a:avLst>
              <a:gd name="adj1" fmla="val 68352"/>
              <a:gd name="adj2" fmla="val 113481"/>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数据流：网状拓扑</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数据的多源高效分发</a:t>
            </a:r>
          </a:p>
        </p:txBody>
      </p:sp>
      <p:sp>
        <p:nvSpPr>
          <p:cNvPr id="101" name="Oval 58">
            <a:extLst>
              <a:ext uri="{FF2B5EF4-FFF2-40B4-BE49-F238E27FC236}">
                <a16:creationId xmlns:a16="http://schemas.microsoft.com/office/drawing/2014/main" id="{E69A71FA-276B-5A44-9435-55FAFD902E12}"/>
              </a:ext>
            </a:extLst>
          </p:cNvPr>
          <p:cNvSpPr>
            <a:spLocks noChangeArrowheads="1"/>
          </p:cNvSpPr>
          <p:nvPr/>
        </p:nvSpPr>
        <p:spPr bwMode="auto">
          <a:xfrm rot="20093613">
            <a:off x="4879975" y="2747963"/>
            <a:ext cx="1562100" cy="2436812"/>
          </a:xfrm>
          <a:prstGeom prst="ellipse">
            <a:avLst/>
          </a:prstGeom>
          <a:solidFill>
            <a:srgbClr val="008000">
              <a:alpha val="45097"/>
            </a:srgbClr>
          </a:solidFill>
          <a:ln>
            <a:noFill/>
          </a:ln>
          <a:effectLst/>
          <a:extLst>
            <a:ext uri="{91240B29-F687-4F45-9708-019B960494DF}">
              <a14:hiddenLine xmlns:a14="http://schemas.microsoft.com/office/drawing/2010/main" w="19050">
                <a:solidFill>
                  <a:schemeClr val="accent1"/>
                </a:solidFill>
                <a:prstDash val="dash"/>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1400">
                <a:solidFill>
                  <a:schemeClr val="tx1"/>
                </a:solidFill>
                <a:latin typeface="Tahoma" panose="020B0604030504040204" pitchFamily="34" charset="0"/>
                <a:ea typeface="宋体" panose="02010600030101010101" pitchFamily="2" charset="-122"/>
              </a:defRPr>
            </a:lvl1pPr>
            <a:lvl2pPr marL="742950" indent="-285750">
              <a:defRPr sz="1400">
                <a:solidFill>
                  <a:schemeClr val="tx1"/>
                </a:solidFill>
                <a:latin typeface="Tahoma" panose="020B0604030504040204" pitchFamily="34" charset="0"/>
                <a:ea typeface="宋体" panose="02010600030101010101" pitchFamily="2" charset="-122"/>
              </a:defRPr>
            </a:lvl2pPr>
            <a:lvl3pPr marL="1143000" indent="-228600">
              <a:defRPr sz="1400">
                <a:solidFill>
                  <a:schemeClr val="tx1"/>
                </a:solidFill>
                <a:latin typeface="Tahoma" panose="020B0604030504040204" pitchFamily="34" charset="0"/>
                <a:ea typeface="宋体" panose="02010600030101010101" pitchFamily="2" charset="-122"/>
              </a:defRPr>
            </a:lvl3pPr>
            <a:lvl4pPr marL="1600200" indent="-228600">
              <a:defRPr sz="1400">
                <a:solidFill>
                  <a:schemeClr val="tx1"/>
                </a:solidFill>
                <a:latin typeface="Tahoma" panose="020B0604030504040204" pitchFamily="34" charset="0"/>
                <a:ea typeface="宋体" panose="02010600030101010101" pitchFamily="2" charset="-122"/>
              </a:defRPr>
            </a:lvl4pPr>
            <a:lvl5pPr marL="2057400" indent="-228600">
              <a:defRPr sz="1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endParaRPr lang="zh-CN" altLang="en-US">
              <a:ea typeface="SimHei" panose="02010609060101010101" pitchFamily="49" charset="-122"/>
              <a:cs typeface="SimHei" panose="02010609060101010101" pitchFamily="49" charset="-122"/>
            </a:endParaRPr>
          </a:p>
        </p:txBody>
      </p:sp>
      <p:sp>
        <p:nvSpPr>
          <p:cNvPr id="102" name="AutoShape 59">
            <a:extLst>
              <a:ext uri="{FF2B5EF4-FFF2-40B4-BE49-F238E27FC236}">
                <a16:creationId xmlns:a16="http://schemas.microsoft.com/office/drawing/2014/main" id="{48EEE5A9-830A-844F-A6DC-AD3979442536}"/>
              </a:ext>
            </a:extLst>
          </p:cNvPr>
          <p:cNvSpPr>
            <a:spLocks noChangeArrowheads="1"/>
          </p:cNvSpPr>
          <p:nvPr/>
        </p:nvSpPr>
        <p:spPr bwMode="auto">
          <a:xfrm>
            <a:off x="4714875" y="1822450"/>
            <a:ext cx="3529013" cy="647700"/>
          </a:xfrm>
          <a:prstGeom prst="wedgeRectCallout">
            <a:avLst>
              <a:gd name="adj1" fmla="val -26968"/>
              <a:gd name="adj2" fmla="val 105148"/>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以物理位置和</a:t>
            </a:r>
            <a:r>
              <a:rPr lang="en-US" altLang="zh-CN" sz="1600">
                <a:solidFill>
                  <a:schemeClr val="bg1"/>
                </a:solidFill>
                <a:latin typeface="SimHei" panose="02010609060101010101" pitchFamily="49" charset="-122"/>
                <a:ea typeface="SimHei" panose="02010609060101010101" pitchFamily="49" charset="-122"/>
                <a:cs typeface="SimHei" panose="02010609060101010101" pitchFamily="49" charset="-122"/>
              </a:rPr>
              <a:t>ISP</a:t>
            </a: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编址的节点标识</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解决物理拓扑和逻辑拓扑的不匹配</a:t>
            </a:r>
          </a:p>
        </p:txBody>
      </p:sp>
      <p:pic>
        <p:nvPicPr>
          <p:cNvPr id="103" name="Picture 60">
            <a:extLst>
              <a:ext uri="{FF2B5EF4-FFF2-40B4-BE49-F238E27FC236}">
                <a16:creationId xmlns:a16="http://schemas.microsoft.com/office/drawing/2014/main" id="{682E4661-7AA6-0A41-A1CA-773139E32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8" y="5681663"/>
            <a:ext cx="4824412"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4" name="Rectangle 62">
            <a:extLst>
              <a:ext uri="{FF2B5EF4-FFF2-40B4-BE49-F238E27FC236}">
                <a16:creationId xmlns:a16="http://schemas.microsoft.com/office/drawing/2014/main" id="{8DE188A0-985B-244E-986C-B06770815F1A}"/>
              </a:ext>
            </a:extLst>
          </p:cNvPr>
          <p:cNvSpPr>
            <a:spLocks noChangeArrowheads="1"/>
          </p:cNvSpPr>
          <p:nvPr/>
        </p:nvSpPr>
        <p:spPr bwMode="auto">
          <a:xfrm>
            <a:off x="252413" y="3046413"/>
            <a:ext cx="8062912" cy="1009650"/>
          </a:xfrm>
          <a:prstGeom prst="rect">
            <a:avLst/>
          </a:prstGeom>
          <a:solidFill>
            <a:srgbClr val="3366FF"/>
          </a:solidFill>
          <a:ln>
            <a:noFill/>
          </a:ln>
          <a:effectLst>
            <a:prstShdw prst="shdw17" dist="17961" dir="2700000">
              <a:srgbClr val="1F3D99">
                <a:alpha val="74997"/>
              </a:srgbClr>
            </a:prstShdw>
          </a:effectLst>
          <a:extLst>
            <a:ext uri="{91240B29-F687-4F45-9708-019B960494DF}">
              <a14:hiddenLine xmlns:a14="http://schemas.microsoft.com/office/drawing/2010/main" w="9525">
                <a:solidFill>
                  <a:schemeClr val="bg2"/>
                </a:solidFill>
                <a:miter lim="800000"/>
                <a:headEnd/>
                <a:tailEnd/>
              </a14:hiddenLine>
            </a:ext>
          </a:extLst>
        </p:spPr>
        <p:txBody>
          <a:bodyPr lIns="10800" tIns="36000" rIns="10800" bIns="360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spcBef>
                <a:spcPct val="20000"/>
              </a:spcBef>
              <a:buClr>
                <a:srgbClr val="0066FF"/>
              </a:buClr>
              <a:buSzPct val="75000"/>
              <a:buFont typeface="Wingdings" pitchFamily="2" charset="2"/>
              <a:buNone/>
            </a:pPr>
            <a:r>
              <a:rPr kumimoji="1" lang="en-US" altLang="zh-CN">
                <a:solidFill>
                  <a:srgbClr val="FFFF00"/>
                </a:solidFill>
                <a:latin typeface="SimHei" panose="02010609060101010101" pitchFamily="49" charset="-122"/>
                <a:ea typeface="SimHei" panose="02010609060101010101" pitchFamily="49" charset="-122"/>
                <a:cs typeface="SimHei" panose="02010609060101010101" pitchFamily="49" charset="-122"/>
              </a:rPr>
              <a:t>    </a:t>
            </a:r>
            <a:r>
              <a:rPr kumimoji="1" lang="zh-CN" altLang="en-US">
                <a:solidFill>
                  <a:srgbClr val="FFFF00"/>
                </a:solidFill>
                <a:latin typeface="SimHei" panose="02010609060101010101" pitchFamily="49" charset="-122"/>
                <a:ea typeface="SimHei" panose="02010609060101010101" pitchFamily="49" charset="-122"/>
                <a:cs typeface="SimHei" panose="02010609060101010101" pitchFamily="49" charset="-122"/>
              </a:rPr>
              <a:t>树网结合的拓扑避免了网络抖动所带来的网络震荡，保持了较好的服务质量和资源共享效率。</a:t>
            </a: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ppt_x</p:attrName>
                                        </p:attrNameLst>
                                      </p:cBhvr>
                                      <p:tavLst>
                                        <p:tav tm="0">
                                          <p:val>
                                            <p:strVal val="#ppt_x-#ppt_w/2"/>
                                          </p:val>
                                        </p:tav>
                                        <p:tav tm="100000">
                                          <p:val>
                                            <p:strVal val="#ppt_x"/>
                                          </p:val>
                                        </p:tav>
                                      </p:tavLst>
                                    </p:anim>
                                    <p:anim calcmode="lin" valueType="num">
                                      <p:cBhvr>
                                        <p:cTn id="8" dur="500" fill="hold"/>
                                        <p:tgtEl>
                                          <p:spTgt spid="104"/>
                                        </p:tgtEl>
                                        <p:attrNameLst>
                                          <p:attrName>ppt_y</p:attrName>
                                        </p:attrNameLst>
                                      </p:cBhvr>
                                      <p:tavLst>
                                        <p:tav tm="0">
                                          <p:val>
                                            <p:strVal val="#ppt_y"/>
                                          </p:val>
                                        </p:tav>
                                        <p:tav tm="100000">
                                          <p:val>
                                            <p:strVal val="#ppt_y"/>
                                          </p:val>
                                        </p:tav>
                                      </p:tavLst>
                                    </p:anim>
                                    <p:anim calcmode="lin" valueType="num">
                                      <p:cBhvr>
                                        <p:cTn id="9" dur="500" fill="hold"/>
                                        <p:tgtEl>
                                          <p:spTgt spid="104"/>
                                        </p:tgtEl>
                                        <p:attrNameLst>
                                          <p:attrName>ppt_w</p:attrName>
                                        </p:attrNameLst>
                                      </p:cBhvr>
                                      <p:tavLst>
                                        <p:tav tm="0">
                                          <p:val>
                                            <p:fltVal val="0"/>
                                          </p:val>
                                        </p:tav>
                                        <p:tav tm="100000">
                                          <p:val>
                                            <p:strVal val="#ppt_w"/>
                                          </p:val>
                                        </p:tav>
                                      </p:tavLst>
                                    </p:anim>
                                    <p:anim calcmode="lin" valueType="num">
                                      <p:cBhvr>
                                        <p:cTn id="10" dur="500" fill="hold"/>
                                        <p:tgtEl>
                                          <p:spTgt spid="1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
            <a:extLst>
              <a:ext uri="{FF2B5EF4-FFF2-40B4-BE49-F238E27FC236}">
                <a16:creationId xmlns:a16="http://schemas.microsoft.com/office/drawing/2014/main" id="{18122BAB-5C18-BB49-B6B4-2ABEBDF16237}"/>
              </a:ext>
            </a:extLst>
          </p:cNvPr>
          <p:cNvSpPr>
            <a:spLocks noGrp="1"/>
          </p:cNvSpPr>
          <p:nvPr>
            <p:ph type="title"/>
          </p:nvPr>
        </p:nvSpPr>
        <p:spPr/>
        <p:txBody>
          <a:bodyPr/>
          <a:lstStyle/>
          <a:p>
            <a:pPr algn="ctr"/>
            <a:r>
              <a:rPr kumimoji="1" lang="zh-CN" altLang="en-US" sz="4800">
                <a:solidFill>
                  <a:srgbClr val="3E2BFF"/>
                </a:solidFill>
              </a:rPr>
              <a:t>结构化</a:t>
            </a:r>
            <a:r>
              <a:rPr kumimoji="1" lang="en-US" altLang="zh-CN" sz="4800">
                <a:solidFill>
                  <a:srgbClr val="3E2BFF"/>
                </a:solidFill>
              </a:rPr>
              <a:t>P2P</a:t>
            </a:r>
            <a:r>
              <a:rPr kumimoji="1" lang="zh-CN" altLang="en-US" sz="4800">
                <a:solidFill>
                  <a:srgbClr val="3E2BFF"/>
                </a:solidFill>
              </a:rPr>
              <a:t>的两个实例</a:t>
            </a:r>
          </a:p>
        </p:txBody>
      </p:sp>
      <p:sp>
        <p:nvSpPr>
          <p:cNvPr id="172034" name="内容占位符 2">
            <a:extLst>
              <a:ext uri="{FF2B5EF4-FFF2-40B4-BE49-F238E27FC236}">
                <a16:creationId xmlns:a16="http://schemas.microsoft.com/office/drawing/2014/main" id="{03DD429A-1220-8D49-81B2-54627FBB2D99}"/>
              </a:ext>
            </a:extLst>
          </p:cNvPr>
          <p:cNvSpPr>
            <a:spLocks noGrp="1"/>
          </p:cNvSpPr>
          <p:nvPr>
            <p:ph idx="1"/>
          </p:nvPr>
        </p:nvSpPr>
        <p:spPr>
          <a:xfrm>
            <a:off x="156117" y="1254515"/>
            <a:ext cx="8854068" cy="1432929"/>
          </a:xfrm>
        </p:spPr>
        <p:txBody>
          <a:bodyPr/>
          <a:lstStyle/>
          <a:p>
            <a:r>
              <a:rPr kumimoji="1" lang="zh-CN" altLang="en-US" sz="3200" dirty="0"/>
              <a:t>流媒体直播系统 </a:t>
            </a:r>
            <a:r>
              <a:rPr kumimoji="1" lang="en-US" altLang="zh-CN" sz="3200" dirty="0" err="1"/>
              <a:t>AnySee</a:t>
            </a:r>
            <a:endParaRPr kumimoji="1" lang="en-US" altLang="zh-CN" sz="3200" dirty="0"/>
          </a:p>
          <a:p>
            <a:r>
              <a:rPr kumimoji="1" lang="zh-CN" altLang="en-US" sz="3200" dirty="0">
                <a:solidFill>
                  <a:srgbClr val="FF0000"/>
                </a:solidFill>
              </a:rPr>
              <a:t>流媒体点播系统 </a:t>
            </a:r>
            <a:r>
              <a:rPr kumimoji="1" lang="en-US" altLang="zh-CN" sz="3200" dirty="0" err="1">
                <a:solidFill>
                  <a:srgbClr val="FF0000"/>
                </a:solidFill>
              </a:rPr>
              <a:t>GridCast</a:t>
            </a:r>
            <a:endParaRPr kumimoji="1" lang="en-US" altLang="zh-CN" sz="3200" dirty="0">
              <a:solidFill>
                <a:srgbClr val="FF0000"/>
              </a:solidFill>
            </a:endParaRPr>
          </a:p>
        </p:txBody>
      </p:sp>
    </p:spTree>
  </p:cSld>
  <p:clrMapOvr>
    <a:masterClrMapping/>
  </p:clrMapOvr>
  <p:transition spd="slow"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828E024-FE7A-7B43-BB9E-972DD0F48C98}"/>
              </a:ext>
            </a:extLst>
          </p:cNvPr>
          <p:cNvSpPr>
            <a:spLocks noGrp="1" noChangeArrowheads="1"/>
          </p:cNvSpPr>
          <p:nvPr>
            <p:ph type="title"/>
          </p:nvPr>
        </p:nvSpPr>
        <p:spPr/>
        <p:txBody>
          <a:bodyPr/>
          <a:lstStyle/>
          <a:p>
            <a:pPr algn="ctr" defTabSz="873125" eaLnBrk="1" hangingPunct="1"/>
            <a:r>
              <a:rPr lang="en-US" altLang="zh-CN" sz="4800">
                <a:solidFill>
                  <a:srgbClr val="3E2BFF"/>
                </a:solidFill>
              </a:rPr>
              <a:t>GridCast</a:t>
            </a:r>
            <a:r>
              <a:rPr lang="zh-CN" altLang="en-US" sz="4800">
                <a:solidFill>
                  <a:srgbClr val="3E2BFF"/>
                </a:solidFill>
              </a:rPr>
              <a:t>系统结构</a:t>
            </a:r>
          </a:p>
        </p:txBody>
      </p:sp>
      <p:graphicFrame>
        <p:nvGraphicFramePr>
          <p:cNvPr id="102402" name="Object 3">
            <a:extLst>
              <a:ext uri="{FF2B5EF4-FFF2-40B4-BE49-F238E27FC236}">
                <a16:creationId xmlns:a16="http://schemas.microsoft.com/office/drawing/2014/main" id="{659D2206-6A68-C14E-B259-66DD38D89CC2}"/>
              </a:ext>
            </a:extLst>
          </p:cNvPr>
          <p:cNvGraphicFramePr>
            <a:graphicFrameLocks noGrp="1" noChangeAspect="1"/>
          </p:cNvGraphicFramePr>
          <p:nvPr>
            <p:ph idx="4294967295"/>
            <p:extLst>
              <p:ext uri="{D42A27DB-BD31-4B8C-83A1-F6EECF244321}">
                <p14:modId xmlns:p14="http://schemas.microsoft.com/office/powerpoint/2010/main" val="9851310"/>
              </p:ext>
            </p:extLst>
          </p:nvPr>
        </p:nvGraphicFramePr>
        <p:xfrm>
          <a:off x="3037440" y="1393902"/>
          <a:ext cx="6106560" cy="4665895"/>
        </p:xfrm>
        <a:graphic>
          <a:graphicData uri="http://schemas.openxmlformats.org/presentationml/2006/ole">
            <mc:AlternateContent xmlns:mc="http://schemas.openxmlformats.org/markup-compatibility/2006">
              <mc:Choice xmlns:v="urn:schemas-microsoft-com:vml" Requires="v">
                <p:oleObj spid="_x0000_s102471" name="Visio" r:id="rId4" imgW="6883400" imgH="5257800" progId="Visio.Drawing.11">
                  <p:embed/>
                </p:oleObj>
              </mc:Choice>
              <mc:Fallback>
                <p:oleObj name="Visio" r:id="rId4" imgW="6883400" imgH="52578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7440" y="1393902"/>
                        <a:ext cx="6106560" cy="4665895"/>
                      </a:xfrm>
                      <a:prstGeom prst="rect">
                        <a:avLst/>
                      </a:prstGeom>
                      <a:solidFill>
                        <a:schemeClr val="bg1"/>
                      </a:solidFill>
                      <a:ln>
                        <a:noFill/>
                      </a:ln>
                      <a:effectLst/>
                    </p:spPr>
                  </p:pic>
                </p:oleObj>
              </mc:Fallback>
            </mc:AlternateContent>
          </a:graphicData>
        </a:graphic>
      </p:graphicFrame>
      <p:sp>
        <p:nvSpPr>
          <p:cNvPr id="405508" name="Text Box 4">
            <a:extLst>
              <a:ext uri="{FF2B5EF4-FFF2-40B4-BE49-F238E27FC236}">
                <a16:creationId xmlns:a16="http://schemas.microsoft.com/office/drawing/2014/main" id="{6E4E49FB-F88A-884E-BC7B-25572FBA1E08}"/>
              </a:ext>
            </a:extLst>
          </p:cNvPr>
          <p:cNvSpPr txBox="1">
            <a:spLocks noChangeArrowheads="1"/>
          </p:cNvSpPr>
          <p:nvPr/>
        </p:nvSpPr>
        <p:spPr bwMode="auto">
          <a:xfrm>
            <a:off x="89868" y="1143000"/>
            <a:ext cx="302132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lang="zh-CN" altLang="en-US" sz="3200" dirty="0">
                <a:solidFill>
                  <a:srgbClr val="0000FF"/>
                </a:solidFill>
                <a:latin typeface="+mn-lt"/>
                <a:ea typeface="SimHei" panose="02010609060101010101" pitchFamily="49" charset="-122"/>
              </a:rPr>
              <a:t>系统包括</a:t>
            </a:r>
          </a:p>
          <a:p>
            <a:pPr eaLnBrk="1" hangingPunct="1">
              <a:buFont typeface="Wingdings" charset="2"/>
              <a:buChar char="p"/>
              <a:defRPr/>
            </a:pPr>
            <a:r>
              <a:rPr lang="zh-CN" altLang="en-US" sz="2800" dirty="0">
                <a:latin typeface="+mn-lt"/>
                <a:ea typeface="SimHei" panose="02010609060101010101" pitchFamily="49" charset="-122"/>
              </a:rPr>
              <a:t>访问的</a:t>
            </a:r>
            <a:r>
              <a:rPr lang="en-US" altLang="zh-CN" sz="2800" dirty="0">
                <a:latin typeface="+mn-lt"/>
                <a:ea typeface="SimHei" panose="02010609060101010101" pitchFamily="49" charset="-122"/>
              </a:rPr>
              <a:t>Portal</a:t>
            </a:r>
          </a:p>
          <a:p>
            <a:pPr eaLnBrk="1" hangingPunct="1">
              <a:buFont typeface="Wingdings" charset="2"/>
              <a:buChar char="p"/>
              <a:defRPr/>
            </a:pPr>
            <a:r>
              <a:rPr lang="zh-CN" altLang="en-US" sz="2800" dirty="0">
                <a:latin typeface="+mn-lt"/>
                <a:ea typeface="SimHei" panose="02010609060101010101" pitchFamily="49" charset="-122"/>
              </a:rPr>
              <a:t>流媒体服务器</a:t>
            </a:r>
          </a:p>
          <a:p>
            <a:pPr eaLnBrk="1" hangingPunct="1">
              <a:buFont typeface="Wingdings" charset="2"/>
              <a:buChar char="p"/>
              <a:defRPr/>
            </a:pPr>
            <a:r>
              <a:rPr lang="en-US" altLang="zh-CN" sz="2800" dirty="0">
                <a:latin typeface="+mn-lt"/>
                <a:ea typeface="SimHei" panose="02010609060101010101" pitchFamily="49" charset="-122"/>
              </a:rPr>
              <a:t>Tracker</a:t>
            </a:r>
            <a:r>
              <a:rPr lang="zh-CN" altLang="en-US" sz="2800" dirty="0">
                <a:latin typeface="+mn-lt"/>
                <a:ea typeface="SimHei" panose="02010609060101010101" pitchFamily="49" charset="-122"/>
              </a:rPr>
              <a:t>服务器</a:t>
            </a:r>
          </a:p>
          <a:p>
            <a:pPr eaLnBrk="1" hangingPunct="1">
              <a:buFont typeface="Wingdings" charset="2"/>
              <a:buChar char="p"/>
              <a:defRPr/>
            </a:pPr>
            <a:r>
              <a:rPr lang="zh-CN" altLang="en-US" sz="2800" dirty="0">
                <a:latin typeface="+mn-lt"/>
                <a:ea typeface="SimHei" panose="02010609060101010101" pitchFamily="49" charset="-122"/>
              </a:rPr>
              <a:t>外围的</a:t>
            </a:r>
            <a:r>
              <a:rPr lang="en-US" altLang="zh-CN" sz="2800" dirty="0">
                <a:latin typeface="+mn-lt"/>
                <a:ea typeface="SimHei" panose="02010609060101010101" pitchFamily="49" charset="-122"/>
              </a:rPr>
              <a:t>Peer</a:t>
            </a:r>
            <a:r>
              <a:rPr lang="zh-CN" altLang="en-US" sz="2800" dirty="0">
                <a:latin typeface="+mn-lt"/>
                <a:ea typeface="SimHei" panose="02010609060101010101" pitchFamily="49" charset="-122"/>
              </a:rPr>
              <a:t>节点</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EC3730F4-2DB1-554C-8EB1-6560DADE95F5}"/>
              </a:ext>
            </a:extLst>
          </p:cNvPr>
          <p:cNvSpPr>
            <a:spLocks noGrp="1" noChangeArrowheads="1"/>
          </p:cNvSpPr>
          <p:nvPr>
            <p:ph type="title"/>
          </p:nvPr>
        </p:nvSpPr>
        <p:spPr/>
        <p:txBody>
          <a:bodyPr/>
          <a:lstStyle/>
          <a:p>
            <a:pPr algn="ctr" defTabSz="873125" eaLnBrk="1" hangingPunct="1"/>
            <a:r>
              <a:rPr lang="zh-CN" altLang="en-US" sz="4800">
                <a:solidFill>
                  <a:srgbClr val="3E2BFF"/>
                </a:solidFill>
              </a:rPr>
              <a:t>环状拓扑结构</a:t>
            </a:r>
          </a:p>
        </p:txBody>
      </p:sp>
      <p:sp>
        <p:nvSpPr>
          <p:cNvPr id="104450" name="Rectangle 5">
            <a:extLst>
              <a:ext uri="{FF2B5EF4-FFF2-40B4-BE49-F238E27FC236}">
                <a16:creationId xmlns:a16="http://schemas.microsoft.com/office/drawing/2014/main" id="{3657ADC3-88FC-A649-BC8F-46EA88955B66}"/>
              </a:ext>
            </a:extLst>
          </p:cNvPr>
          <p:cNvSpPr>
            <a:spLocks noChangeArrowheads="1"/>
          </p:cNvSpPr>
          <p:nvPr/>
        </p:nvSpPr>
        <p:spPr bwMode="auto">
          <a:xfrm>
            <a:off x="379026" y="1218968"/>
            <a:ext cx="8281987" cy="563563"/>
          </a:xfrm>
          <a:prstGeom prst="rect">
            <a:avLst/>
          </a:prstGeom>
          <a:noFill/>
          <a:ln>
            <a:noFill/>
          </a:ln>
          <a:effectLst>
            <a:prstShdw prst="shdw17" dist="17961" dir="2700000">
              <a:srgbClr val="7A8E99">
                <a:alpha val="74997"/>
              </a:srgbClr>
            </a:prstShdw>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Lst>
        </p:spPr>
        <p:txBody>
          <a:bodyPr lIns="10800" tIns="36000" rIns="10800" bIns="3600"/>
          <a:lstStyle>
            <a:lvl1pPr marL="266700" indent="-2667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marL="0" indent="0" eaLnBrk="1" hangingPunct="1">
              <a:spcBef>
                <a:spcPct val="20000"/>
              </a:spcBef>
              <a:buClr>
                <a:schemeClr val="bg2"/>
              </a:buClr>
              <a:buSzPct val="75000"/>
              <a:buNone/>
            </a:pPr>
            <a:r>
              <a:rPr kumimoji="1" lang="zh-CN" altLang="en-US" sz="3200" dirty="0">
                <a:solidFill>
                  <a:srgbClr val="FF0000"/>
                </a:solidFill>
                <a:latin typeface="Arial Black" panose="020B0604020202020204" pitchFamily="34" charset="0"/>
                <a:ea typeface="SimHei" panose="02010609060101010101" pitchFamily="49" charset="-122"/>
                <a:cs typeface="SimHei" panose="02010609060101010101" pitchFamily="49" charset="-122"/>
              </a:rPr>
              <a:t>针对点播的环状拓扑</a:t>
            </a:r>
            <a:r>
              <a:rPr kumimoji="1" lang="zh-CN" altLang="en-US" sz="3200" dirty="0">
                <a:latin typeface="Arial Black" panose="020B0604020202020204" pitchFamily="34" charset="0"/>
                <a:ea typeface="SimHei" panose="02010609060101010101" pitchFamily="49" charset="-122"/>
                <a:cs typeface="SimHei" panose="02010609060101010101" pitchFamily="49" charset="-122"/>
              </a:rPr>
              <a:t>组织方法</a:t>
            </a:r>
          </a:p>
        </p:txBody>
      </p:sp>
      <p:sp>
        <p:nvSpPr>
          <p:cNvPr id="10" name="AutoShape 28">
            <a:extLst>
              <a:ext uri="{FF2B5EF4-FFF2-40B4-BE49-F238E27FC236}">
                <a16:creationId xmlns:a16="http://schemas.microsoft.com/office/drawing/2014/main" id="{E86600C2-7120-0048-891B-A651A9B3EA7C}"/>
              </a:ext>
            </a:extLst>
          </p:cNvPr>
          <p:cNvSpPr>
            <a:spLocks noChangeArrowheads="1"/>
          </p:cNvSpPr>
          <p:nvPr/>
        </p:nvSpPr>
        <p:spPr bwMode="auto">
          <a:xfrm>
            <a:off x="2555875" y="2238375"/>
            <a:ext cx="2016125" cy="647700"/>
          </a:xfrm>
          <a:prstGeom prst="wedgeRectCallout">
            <a:avLst>
              <a:gd name="adj1" fmla="val 29056"/>
              <a:gd name="adj2" fmla="val 48037"/>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播放时间差</a:t>
            </a:r>
            <a:r>
              <a:rPr lang="en-US" altLang="zh-CN" sz="1600">
                <a:solidFill>
                  <a:schemeClr val="bg1"/>
                </a:solidFill>
                <a:latin typeface="SimHei" panose="02010609060101010101" pitchFamily="49" charset="-122"/>
                <a:ea typeface="SimHei" panose="02010609060101010101" pitchFamily="49" charset="-122"/>
                <a:cs typeface="SimHei" panose="02010609060101010101" pitchFamily="49" charset="-122"/>
              </a:rPr>
              <a:t>=</a:t>
            </a: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半径长</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呈指数级增长</a:t>
            </a:r>
          </a:p>
        </p:txBody>
      </p:sp>
      <p:sp>
        <p:nvSpPr>
          <p:cNvPr id="11" name="AutoShape 29">
            <a:extLst>
              <a:ext uri="{FF2B5EF4-FFF2-40B4-BE49-F238E27FC236}">
                <a16:creationId xmlns:a16="http://schemas.microsoft.com/office/drawing/2014/main" id="{AAC2BBF3-DD9D-914E-A39E-6BB29AE7B063}"/>
              </a:ext>
            </a:extLst>
          </p:cNvPr>
          <p:cNvSpPr>
            <a:spLocks noChangeArrowheads="1"/>
          </p:cNvSpPr>
          <p:nvPr/>
        </p:nvSpPr>
        <p:spPr bwMode="auto">
          <a:xfrm>
            <a:off x="6948488" y="2262188"/>
            <a:ext cx="2016125" cy="638175"/>
          </a:xfrm>
          <a:prstGeom prst="wedgeRectCallout">
            <a:avLst>
              <a:gd name="adj1" fmla="val -1181"/>
              <a:gd name="adj2" fmla="val 48259"/>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远跳邻居</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拖动时快速查询</a:t>
            </a:r>
          </a:p>
        </p:txBody>
      </p:sp>
      <p:sp>
        <p:nvSpPr>
          <p:cNvPr id="12" name="AutoShape 30">
            <a:extLst>
              <a:ext uri="{FF2B5EF4-FFF2-40B4-BE49-F238E27FC236}">
                <a16:creationId xmlns:a16="http://schemas.microsoft.com/office/drawing/2014/main" id="{C2BA0490-5D0A-1E4B-8F3C-701A31B7992C}"/>
              </a:ext>
            </a:extLst>
          </p:cNvPr>
          <p:cNvSpPr>
            <a:spLocks noChangeArrowheads="1"/>
          </p:cNvSpPr>
          <p:nvPr/>
        </p:nvSpPr>
        <p:spPr bwMode="auto">
          <a:xfrm>
            <a:off x="4787900" y="2252663"/>
            <a:ext cx="1944688" cy="649287"/>
          </a:xfrm>
          <a:prstGeom prst="wedgeRectCallout">
            <a:avLst>
              <a:gd name="adj1" fmla="val 48366"/>
              <a:gd name="adj2" fmla="val -35574"/>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近跳邻居</a:t>
            </a:r>
          </a:p>
          <a:p>
            <a:pPr algn="ctr" fontAlgn="ctr">
              <a:lnSpc>
                <a:spcPct val="100000"/>
              </a:lnSpc>
              <a:spcBef>
                <a:spcPct val="0"/>
              </a:spcBef>
              <a:buClr>
                <a:srgbClr val="008000"/>
              </a:buClr>
              <a:buSzPct val="25000"/>
              <a:buFont typeface="Wingdings" pitchFamily="2" charset="2"/>
              <a:buChar char="p"/>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播放时共享数据</a:t>
            </a:r>
          </a:p>
        </p:txBody>
      </p:sp>
      <p:sp>
        <p:nvSpPr>
          <p:cNvPr id="13" name="Rectangle 32">
            <a:extLst>
              <a:ext uri="{FF2B5EF4-FFF2-40B4-BE49-F238E27FC236}">
                <a16:creationId xmlns:a16="http://schemas.microsoft.com/office/drawing/2014/main" id="{A4E2672B-82AA-0644-B07A-50A67E5A2980}"/>
              </a:ext>
            </a:extLst>
          </p:cNvPr>
          <p:cNvSpPr>
            <a:spLocks noChangeArrowheads="1"/>
          </p:cNvSpPr>
          <p:nvPr/>
        </p:nvSpPr>
        <p:spPr bwMode="auto">
          <a:xfrm>
            <a:off x="6084888" y="3154363"/>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fontAlgn="ctr">
              <a:lnSpc>
                <a:spcPct val="100000"/>
              </a:lnSpc>
              <a:spcBef>
                <a:spcPct val="0"/>
              </a:spcBef>
              <a:buClr>
                <a:schemeClr val="bg1"/>
              </a:buClr>
              <a:buSzPct val="25000"/>
              <a:buFont typeface="Wingdings" pitchFamily="2" charset="2"/>
              <a:buNone/>
            </a:pPr>
            <a:r>
              <a:rPr lang="en-US" altLang="zh-CN" sz="1800">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  </a:t>
            </a:r>
            <a:r>
              <a:rPr lang="zh-CN" altLang="en-US" sz="1800">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实现</a:t>
            </a:r>
            <a:r>
              <a:rPr lang="en-US" altLang="zh-CN" sz="1800">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log(</a:t>
            </a:r>
            <a:r>
              <a:rPr lang="en-US" altLang="zh-CN" sz="1800" i="1">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T/W</a:t>
            </a:r>
            <a:r>
              <a:rPr lang="en-US" altLang="zh-CN" sz="1800">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a:t>
            </a:r>
            <a:r>
              <a:rPr lang="zh-CN" altLang="en-US" sz="1800">
                <a:solidFill>
                  <a:schemeClr val="bg2"/>
                </a:solidFill>
                <a:effectLst>
                  <a:outerShdw blurRad="38100" dist="38100" dir="2700000" algn="tl">
                    <a:srgbClr val="C0C0C0"/>
                  </a:outerShdw>
                </a:effectLst>
                <a:latin typeface="Arial" panose="020B0604020202020204" pitchFamily="34" charset="0"/>
                <a:ea typeface="SimHei" panose="02010609060101010101" pitchFamily="49" charset="-122"/>
                <a:cs typeface="SimHei" panose="02010609060101010101" pitchFamily="49" charset="-122"/>
              </a:rPr>
              <a:t>的查询  </a:t>
            </a:r>
          </a:p>
        </p:txBody>
      </p:sp>
      <p:sp>
        <p:nvSpPr>
          <p:cNvPr id="104455" name="Oval 31">
            <a:extLst>
              <a:ext uri="{FF2B5EF4-FFF2-40B4-BE49-F238E27FC236}">
                <a16:creationId xmlns:a16="http://schemas.microsoft.com/office/drawing/2014/main" id="{41807332-3F7B-124C-85AF-39AEAEBC6241}"/>
              </a:ext>
            </a:extLst>
          </p:cNvPr>
          <p:cNvSpPr>
            <a:spLocks noChangeArrowheads="1"/>
          </p:cNvSpPr>
          <p:nvPr/>
        </p:nvSpPr>
        <p:spPr bwMode="auto">
          <a:xfrm>
            <a:off x="1004888" y="3225800"/>
            <a:ext cx="6248400" cy="3276600"/>
          </a:xfrm>
          <a:prstGeom prst="ellipse">
            <a:avLst/>
          </a:prstGeom>
          <a:solidFill>
            <a:srgbClr val="99CCFF">
              <a:alpha val="50195"/>
            </a:srgbClr>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en-US" altLang="zh-CN" sz="1800" i="1">
              <a:solidFill>
                <a:srgbClr val="FF0000"/>
              </a:solidFill>
              <a:latin typeface="Arial" panose="020B0604020202020204" pitchFamily="34" charset="0"/>
            </a:endParaRPr>
          </a:p>
        </p:txBody>
      </p:sp>
      <p:sp>
        <p:nvSpPr>
          <p:cNvPr id="104456" name="Oval 25">
            <a:extLst>
              <a:ext uri="{FF2B5EF4-FFF2-40B4-BE49-F238E27FC236}">
                <a16:creationId xmlns:a16="http://schemas.microsoft.com/office/drawing/2014/main" id="{0FECCE95-2BA0-EA4A-A3EF-573DF7F34D49}"/>
              </a:ext>
            </a:extLst>
          </p:cNvPr>
          <p:cNvSpPr>
            <a:spLocks noChangeArrowheads="1"/>
          </p:cNvSpPr>
          <p:nvPr/>
        </p:nvSpPr>
        <p:spPr bwMode="auto">
          <a:xfrm>
            <a:off x="1766888" y="3606800"/>
            <a:ext cx="4495800" cy="2362200"/>
          </a:xfrm>
          <a:prstGeom prst="ellipse">
            <a:avLst/>
          </a:prstGeom>
          <a:solidFill>
            <a:srgbClr val="CCFFFF">
              <a:alpha val="50195"/>
            </a:srgbClr>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en-US" altLang="zh-CN" sz="1800" i="1">
              <a:solidFill>
                <a:srgbClr val="FF0000"/>
              </a:solidFill>
              <a:latin typeface="Arial" panose="020B0604020202020204" pitchFamily="34" charset="0"/>
            </a:endParaRPr>
          </a:p>
        </p:txBody>
      </p:sp>
      <p:sp>
        <p:nvSpPr>
          <p:cNvPr id="104457" name="Oval 6">
            <a:extLst>
              <a:ext uri="{FF2B5EF4-FFF2-40B4-BE49-F238E27FC236}">
                <a16:creationId xmlns:a16="http://schemas.microsoft.com/office/drawing/2014/main" id="{8578D86A-5F4B-C545-8DBD-D841B87C7B85}"/>
              </a:ext>
            </a:extLst>
          </p:cNvPr>
          <p:cNvSpPr>
            <a:spLocks noChangeArrowheads="1"/>
          </p:cNvSpPr>
          <p:nvPr/>
        </p:nvSpPr>
        <p:spPr bwMode="auto">
          <a:xfrm>
            <a:off x="2605088" y="4140200"/>
            <a:ext cx="2667000" cy="1295400"/>
          </a:xfrm>
          <a:prstGeom prst="ellipse">
            <a:avLst/>
          </a:prstGeom>
          <a:solidFill>
            <a:srgbClr val="FFFFFF">
              <a:alpha val="50195"/>
            </a:srgbClr>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endParaRPr lang="en-US" altLang="zh-CN" sz="1800" i="1">
              <a:solidFill>
                <a:srgbClr val="FF0000"/>
              </a:solidFill>
              <a:latin typeface="Arial" panose="020B0604020202020204" pitchFamily="34" charset="0"/>
            </a:endParaRPr>
          </a:p>
        </p:txBody>
      </p:sp>
      <p:graphicFrame>
        <p:nvGraphicFramePr>
          <p:cNvPr id="104458" name="Object 6">
            <a:extLst>
              <a:ext uri="{FF2B5EF4-FFF2-40B4-BE49-F238E27FC236}">
                <a16:creationId xmlns:a16="http://schemas.microsoft.com/office/drawing/2014/main" id="{D3F1C958-643C-BB4D-9F21-0754520ECAF8}"/>
              </a:ext>
            </a:extLst>
          </p:cNvPr>
          <p:cNvGraphicFramePr>
            <a:graphicFrameLocks noChangeAspect="1"/>
          </p:cNvGraphicFramePr>
          <p:nvPr/>
        </p:nvGraphicFramePr>
        <p:xfrm>
          <a:off x="2987675" y="4738688"/>
          <a:ext cx="381000" cy="368300"/>
        </p:xfrm>
        <a:graphic>
          <a:graphicData uri="http://schemas.openxmlformats.org/presentationml/2006/ole">
            <mc:AlternateContent xmlns:mc="http://schemas.openxmlformats.org/markup-compatibility/2006">
              <mc:Choice xmlns:v="urn:schemas-microsoft-com:vml" Requires="v">
                <p:oleObj spid="_x0000_s105013" name="Visio" r:id="rId4" imgW="622300" imgH="596900" progId="Visio.Drawing.11">
                  <p:embed/>
                </p:oleObj>
              </mc:Choice>
              <mc:Fallback>
                <p:oleObj name="Visio" r:id="rId4" imgW="622300" imgH="5969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4738688"/>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4459" name="Object 7">
            <a:extLst>
              <a:ext uri="{FF2B5EF4-FFF2-40B4-BE49-F238E27FC236}">
                <a16:creationId xmlns:a16="http://schemas.microsoft.com/office/drawing/2014/main" id="{326A5A81-E7B4-EF47-B5F8-3714B79F0CE2}"/>
              </a:ext>
            </a:extLst>
          </p:cNvPr>
          <p:cNvGraphicFramePr>
            <a:graphicFrameLocks noChangeAspect="1"/>
          </p:cNvGraphicFramePr>
          <p:nvPr/>
        </p:nvGraphicFramePr>
        <p:xfrm>
          <a:off x="3976688" y="5054600"/>
          <a:ext cx="381000" cy="368300"/>
        </p:xfrm>
        <a:graphic>
          <a:graphicData uri="http://schemas.openxmlformats.org/presentationml/2006/ole">
            <mc:AlternateContent xmlns:mc="http://schemas.openxmlformats.org/markup-compatibility/2006">
              <mc:Choice xmlns:v="urn:schemas-microsoft-com:vml" Requires="v">
                <p:oleObj spid="_x0000_s105014" name="Visio" r:id="rId6" imgW="622300" imgH="596900" progId="Visio.Drawing.11">
                  <p:embed/>
                </p:oleObj>
              </mc:Choice>
              <mc:Fallback>
                <p:oleObj name="Visio" r:id="rId6" imgW="622300" imgH="59690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688" y="5054600"/>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4460" name="Object 8">
            <a:extLst>
              <a:ext uri="{FF2B5EF4-FFF2-40B4-BE49-F238E27FC236}">
                <a16:creationId xmlns:a16="http://schemas.microsoft.com/office/drawing/2014/main" id="{FC3FE094-F6ED-0141-9673-08E52DD3FDF5}"/>
              </a:ext>
            </a:extLst>
          </p:cNvPr>
          <p:cNvGraphicFramePr>
            <a:graphicFrameLocks noChangeAspect="1"/>
          </p:cNvGraphicFramePr>
          <p:nvPr/>
        </p:nvGraphicFramePr>
        <p:xfrm>
          <a:off x="4433888" y="4292600"/>
          <a:ext cx="381000" cy="368300"/>
        </p:xfrm>
        <a:graphic>
          <a:graphicData uri="http://schemas.openxmlformats.org/presentationml/2006/ole">
            <mc:AlternateContent xmlns:mc="http://schemas.openxmlformats.org/markup-compatibility/2006">
              <mc:Choice xmlns:v="urn:schemas-microsoft-com:vml" Requires="v">
                <p:oleObj spid="_x0000_s105015" name="Visio" r:id="rId7" imgW="622300" imgH="596900" progId="Visio.Drawing.11">
                  <p:embed/>
                </p:oleObj>
              </mc:Choice>
              <mc:Fallback>
                <p:oleObj name="Visio" r:id="rId7" imgW="622300" imgH="5969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88" y="4292600"/>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104461" name="Straight Arrow Connector 11">
            <a:extLst>
              <a:ext uri="{FF2B5EF4-FFF2-40B4-BE49-F238E27FC236}">
                <a16:creationId xmlns:a16="http://schemas.microsoft.com/office/drawing/2014/main" id="{081C2591-254A-854D-AEE7-53EC1D8CDB38}"/>
              </a:ext>
            </a:extLst>
          </p:cNvPr>
          <p:cNvCxnSpPr>
            <a:cxnSpLocks noChangeShapeType="1"/>
          </p:cNvCxnSpPr>
          <p:nvPr/>
        </p:nvCxnSpPr>
        <p:spPr bwMode="auto">
          <a:xfrm>
            <a:off x="971550" y="4752975"/>
            <a:ext cx="6388100" cy="1588"/>
          </a:xfrm>
          <a:prstGeom prst="straightConnector1">
            <a:avLst/>
          </a:prstGeom>
          <a:noFill/>
          <a:ln w="15875">
            <a:solidFill>
              <a:srgbClr val="000000"/>
            </a:solidFill>
            <a:prstDash val="dash"/>
            <a:round/>
            <a:headEnd/>
            <a:tailEnd type="arrow" w="med" len="med"/>
          </a:ln>
          <a:extLst>
            <a:ext uri="{909E8E84-426E-40DD-AFC4-6F175D3DCCD1}">
              <a14:hiddenFill xmlns:a14="http://schemas.microsoft.com/office/drawing/2010/main">
                <a:noFill/>
              </a14:hiddenFill>
            </a:ext>
          </a:extLst>
        </p:spPr>
      </p:cxnSp>
      <p:sp>
        <p:nvSpPr>
          <p:cNvPr id="104462" name="TextBox 12">
            <a:extLst>
              <a:ext uri="{FF2B5EF4-FFF2-40B4-BE49-F238E27FC236}">
                <a16:creationId xmlns:a16="http://schemas.microsoft.com/office/drawing/2014/main" id="{E5A27BDE-9997-D843-B0D8-435ACEFC2B94}"/>
              </a:ext>
            </a:extLst>
          </p:cNvPr>
          <p:cNvSpPr txBox="1">
            <a:spLocks noChangeArrowheads="1"/>
          </p:cNvSpPr>
          <p:nvPr/>
        </p:nvSpPr>
        <p:spPr bwMode="auto">
          <a:xfrm>
            <a:off x="7380288" y="4613275"/>
            <a:ext cx="10128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latin typeface="Arial" panose="020B0604020202020204" pitchFamily="34" charset="0"/>
              </a:rPr>
              <a:t>t = 45:00</a:t>
            </a:r>
          </a:p>
        </p:txBody>
      </p:sp>
      <p:sp>
        <p:nvSpPr>
          <p:cNvPr id="104463" name="TextBox 13">
            <a:extLst>
              <a:ext uri="{FF2B5EF4-FFF2-40B4-BE49-F238E27FC236}">
                <a16:creationId xmlns:a16="http://schemas.microsoft.com/office/drawing/2014/main" id="{BBF4751E-A7AF-4442-9F4E-CB2D9F16DEA6}"/>
              </a:ext>
            </a:extLst>
          </p:cNvPr>
          <p:cNvSpPr txBox="1">
            <a:spLocks noChangeArrowheads="1"/>
          </p:cNvSpPr>
          <p:nvPr/>
        </p:nvSpPr>
        <p:spPr bwMode="auto">
          <a:xfrm>
            <a:off x="3748088" y="4414838"/>
            <a:ext cx="571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solidFill>
                  <a:srgbClr val="FF0000"/>
                </a:solidFill>
                <a:latin typeface="Arial" panose="020B0604020202020204" pitchFamily="34" charset="0"/>
              </a:rPr>
              <a:t>15:30</a:t>
            </a:r>
          </a:p>
        </p:txBody>
      </p:sp>
      <p:sp>
        <p:nvSpPr>
          <p:cNvPr id="104464" name="TextBox 14">
            <a:extLst>
              <a:ext uri="{FF2B5EF4-FFF2-40B4-BE49-F238E27FC236}">
                <a16:creationId xmlns:a16="http://schemas.microsoft.com/office/drawing/2014/main" id="{F3EF1F63-2FC8-8D41-A43D-7AB7970100EC}"/>
              </a:ext>
            </a:extLst>
          </p:cNvPr>
          <p:cNvSpPr txBox="1">
            <a:spLocks noChangeArrowheads="1"/>
          </p:cNvSpPr>
          <p:nvPr/>
        </p:nvSpPr>
        <p:spPr bwMode="auto">
          <a:xfrm>
            <a:off x="150813" y="4619625"/>
            <a:ext cx="10080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latin typeface="Arial" panose="020B0604020202020204" pitchFamily="34" charset="0"/>
              </a:rPr>
              <a:t>t = 00:00</a:t>
            </a:r>
          </a:p>
        </p:txBody>
      </p:sp>
      <p:sp>
        <p:nvSpPr>
          <p:cNvPr id="104465" name="TextBox 15">
            <a:extLst>
              <a:ext uri="{FF2B5EF4-FFF2-40B4-BE49-F238E27FC236}">
                <a16:creationId xmlns:a16="http://schemas.microsoft.com/office/drawing/2014/main" id="{1099879C-FB8E-904E-BE59-BBBEA2FFF05A}"/>
              </a:ext>
            </a:extLst>
          </p:cNvPr>
          <p:cNvSpPr txBox="1">
            <a:spLocks noChangeArrowheads="1"/>
          </p:cNvSpPr>
          <p:nvPr/>
        </p:nvSpPr>
        <p:spPr bwMode="auto">
          <a:xfrm>
            <a:off x="4648200" y="4449763"/>
            <a:ext cx="571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latin typeface="Arial" panose="020B0604020202020204" pitchFamily="34" charset="0"/>
              </a:rPr>
              <a:t>18:20</a:t>
            </a:r>
          </a:p>
        </p:txBody>
      </p:sp>
      <p:sp>
        <p:nvSpPr>
          <p:cNvPr id="104466" name="TextBox 16">
            <a:extLst>
              <a:ext uri="{FF2B5EF4-FFF2-40B4-BE49-F238E27FC236}">
                <a16:creationId xmlns:a16="http://schemas.microsoft.com/office/drawing/2014/main" id="{8E31006E-836F-4947-AA77-503C14879942}"/>
              </a:ext>
            </a:extLst>
          </p:cNvPr>
          <p:cNvSpPr txBox="1">
            <a:spLocks noChangeArrowheads="1"/>
          </p:cNvSpPr>
          <p:nvPr/>
        </p:nvSpPr>
        <p:spPr bwMode="auto">
          <a:xfrm>
            <a:off x="3132138" y="4954588"/>
            <a:ext cx="571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latin typeface="Arial" panose="020B0604020202020204" pitchFamily="34" charset="0"/>
              </a:rPr>
              <a:t>11:40</a:t>
            </a:r>
          </a:p>
        </p:txBody>
      </p:sp>
      <p:sp>
        <p:nvSpPr>
          <p:cNvPr id="104467" name="TextBox 17">
            <a:extLst>
              <a:ext uri="{FF2B5EF4-FFF2-40B4-BE49-F238E27FC236}">
                <a16:creationId xmlns:a16="http://schemas.microsoft.com/office/drawing/2014/main" id="{0ED00825-D73F-D849-9614-668C0F89F837}"/>
              </a:ext>
            </a:extLst>
          </p:cNvPr>
          <p:cNvSpPr txBox="1">
            <a:spLocks noChangeArrowheads="1"/>
          </p:cNvSpPr>
          <p:nvPr/>
        </p:nvSpPr>
        <p:spPr bwMode="auto">
          <a:xfrm>
            <a:off x="4281488" y="5054600"/>
            <a:ext cx="571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200">
                <a:latin typeface="Arial" panose="020B0604020202020204" pitchFamily="34" charset="0"/>
              </a:rPr>
              <a:t>16:20</a:t>
            </a:r>
          </a:p>
        </p:txBody>
      </p:sp>
      <p:sp>
        <p:nvSpPr>
          <p:cNvPr id="27" name="TextBox 24">
            <a:extLst>
              <a:ext uri="{FF2B5EF4-FFF2-40B4-BE49-F238E27FC236}">
                <a16:creationId xmlns:a16="http://schemas.microsoft.com/office/drawing/2014/main" id="{97AE9EA4-4534-104D-9B15-BBE7270690CB}"/>
              </a:ext>
            </a:extLst>
          </p:cNvPr>
          <p:cNvSpPr txBox="1">
            <a:spLocks noChangeArrowheads="1"/>
          </p:cNvSpPr>
          <p:nvPr/>
        </p:nvSpPr>
        <p:spPr bwMode="auto">
          <a:xfrm>
            <a:off x="3486150" y="4086225"/>
            <a:ext cx="13684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Clr>
                <a:schemeClr val="bg1"/>
              </a:buClr>
              <a:buSzPct val="25000"/>
              <a:buFont typeface="Wingdings" pitchFamily="2" charset="2"/>
              <a:buNone/>
            </a:pPr>
            <a:r>
              <a:rPr lang="zh-CN" altLang="en-US" sz="2000">
                <a:latin typeface="Arial" panose="020B0604020202020204" pitchFamily="34" charset="0"/>
                <a:ea typeface="SimHei" panose="02010609060101010101" pitchFamily="49" charset="-122"/>
                <a:cs typeface="SimHei" panose="02010609060101010101" pitchFamily="49" charset="-122"/>
              </a:rPr>
              <a:t>近跳环</a:t>
            </a:r>
          </a:p>
        </p:txBody>
      </p:sp>
      <p:graphicFrame>
        <p:nvGraphicFramePr>
          <p:cNvPr id="104469" name="Object 9">
            <a:extLst>
              <a:ext uri="{FF2B5EF4-FFF2-40B4-BE49-F238E27FC236}">
                <a16:creationId xmlns:a16="http://schemas.microsoft.com/office/drawing/2014/main" id="{C1AB956C-8392-7049-B4B1-0BC4576D81B5}"/>
              </a:ext>
            </a:extLst>
          </p:cNvPr>
          <p:cNvGraphicFramePr>
            <a:graphicFrameLocks noChangeAspect="1"/>
          </p:cNvGraphicFramePr>
          <p:nvPr/>
        </p:nvGraphicFramePr>
        <p:xfrm>
          <a:off x="2071688" y="4978400"/>
          <a:ext cx="381000" cy="368300"/>
        </p:xfrm>
        <a:graphic>
          <a:graphicData uri="http://schemas.openxmlformats.org/presentationml/2006/ole">
            <mc:AlternateContent xmlns:mc="http://schemas.openxmlformats.org/markup-compatibility/2006">
              <mc:Choice xmlns:v="urn:schemas-microsoft-com:vml" Requires="v">
                <p:oleObj spid="_x0000_s105016" name="Visio" r:id="rId8" imgW="622300" imgH="596900" progId="Visio.Drawing.11">
                  <p:embed/>
                </p:oleObj>
              </mc:Choice>
              <mc:Fallback>
                <p:oleObj name="Visio" r:id="rId8" imgW="622300" imgH="5969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88" y="4978400"/>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4470" name="Object 10">
            <a:extLst>
              <a:ext uri="{FF2B5EF4-FFF2-40B4-BE49-F238E27FC236}">
                <a16:creationId xmlns:a16="http://schemas.microsoft.com/office/drawing/2014/main" id="{EA94CAE6-A62A-6E44-95E7-72BF11D0E4B3}"/>
              </a:ext>
            </a:extLst>
          </p:cNvPr>
          <p:cNvGraphicFramePr>
            <a:graphicFrameLocks noChangeAspect="1"/>
          </p:cNvGraphicFramePr>
          <p:nvPr/>
        </p:nvGraphicFramePr>
        <p:xfrm>
          <a:off x="3995738" y="3441700"/>
          <a:ext cx="381000" cy="368300"/>
        </p:xfrm>
        <a:graphic>
          <a:graphicData uri="http://schemas.openxmlformats.org/presentationml/2006/ole">
            <mc:AlternateContent xmlns:mc="http://schemas.openxmlformats.org/markup-compatibility/2006">
              <mc:Choice xmlns:v="urn:schemas-microsoft-com:vml" Requires="v">
                <p:oleObj spid="_x0000_s105017" name="Visio" r:id="rId9" imgW="622300" imgH="596900" progId="Visio.Drawing.11">
                  <p:embed/>
                </p:oleObj>
              </mc:Choice>
              <mc:Fallback>
                <p:oleObj name="Visio" r:id="rId9" imgW="622300" imgH="596900"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441700"/>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4471" name="Object 11">
            <a:extLst>
              <a:ext uri="{FF2B5EF4-FFF2-40B4-BE49-F238E27FC236}">
                <a16:creationId xmlns:a16="http://schemas.microsoft.com/office/drawing/2014/main" id="{4B5C9FDB-925B-E44A-97BD-A34DC0E00B3C}"/>
              </a:ext>
            </a:extLst>
          </p:cNvPr>
          <p:cNvGraphicFramePr>
            <a:graphicFrameLocks noChangeAspect="1"/>
          </p:cNvGraphicFramePr>
          <p:nvPr/>
        </p:nvGraphicFramePr>
        <p:xfrm>
          <a:off x="6415088" y="5283200"/>
          <a:ext cx="381000" cy="368300"/>
        </p:xfrm>
        <a:graphic>
          <a:graphicData uri="http://schemas.openxmlformats.org/presentationml/2006/ole">
            <mc:AlternateContent xmlns:mc="http://schemas.openxmlformats.org/markup-compatibility/2006">
              <mc:Choice xmlns:v="urn:schemas-microsoft-com:vml" Requires="v">
                <p:oleObj spid="_x0000_s105018" name="Visio" r:id="rId10" imgW="622300" imgH="596900" progId="Visio.Drawing.11">
                  <p:embed/>
                </p:oleObj>
              </mc:Choice>
              <mc:Fallback>
                <p:oleObj name="Visio" r:id="rId10" imgW="622300" imgH="59690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088" y="5283200"/>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4472" name="Object 12">
            <a:extLst>
              <a:ext uri="{FF2B5EF4-FFF2-40B4-BE49-F238E27FC236}">
                <a16:creationId xmlns:a16="http://schemas.microsoft.com/office/drawing/2014/main" id="{CAA2F3A0-A740-504D-88D8-1790BAEF03C6}"/>
              </a:ext>
            </a:extLst>
          </p:cNvPr>
          <p:cNvGraphicFramePr>
            <a:graphicFrameLocks noChangeAspect="1"/>
          </p:cNvGraphicFramePr>
          <p:nvPr/>
        </p:nvGraphicFramePr>
        <p:xfrm>
          <a:off x="1311275" y="5170488"/>
          <a:ext cx="381000" cy="368300"/>
        </p:xfrm>
        <a:graphic>
          <a:graphicData uri="http://schemas.openxmlformats.org/presentationml/2006/ole">
            <mc:AlternateContent xmlns:mc="http://schemas.openxmlformats.org/markup-compatibility/2006">
              <mc:Choice xmlns:v="urn:schemas-microsoft-com:vml" Requires="v">
                <p:oleObj spid="_x0000_s105019" name="Visio" r:id="rId11" imgW="622300" imgH="596900" progId="Visio.Drawing.11">
                  <p:embed/>
                </p:oleObj>
              </mc:Choice>
              <mc:Fallback>
                <p:oleObj name="Visio" r:id="rId11" imgW="622300" imgH="596900"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275" y="5170488"/>
                        <a:ext cx="381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4473" name="TextBox 30">
            <a:extLst>
              <a:ext uri="{FF2B5EF4-FFF2-40B4-BE49-F238E27FC236}">
                <a16:creationId xmlns:a16="http://schemas.microsoft.com/office/drawing/2014/main" id="{16E8506F-B7AA-1C4B-AE39-A2A9EB1445C8}"/>
              </a:ext>
            </a:extLst>
          </p:cNvPr>
          <p:cNvSpPr txBox="1">
            <a:spLocks noChangeArrowheads="1"/>
          </p:cNvSpPr>
          <p:nvPr/>
        </p:nvSpPr>
        <p:spPr bwMode="auto">
          <a:xfrm>
            <a:off x="3563938" y="604520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Clr>
                <a:schemeClr val="bg1"/>
              </a:buClr>
              <a:buSzPct val="25000"/>
              <a:buFont typeface="Wingdings" pitchFamily="2" charset="2"/>
              <a:buNone/>
            </a:pPr>
            <a:r>
              <a:rPr lang="zh-CN" altLang="en-US" sz="2000">
                <a:latin typeface="Arial" panose="020B0604020202020204" pitchFamily="34" charset="0"/>
                <a:ea typeface="SimHei" panose="02010609060101010101" pitchFamily="49" charset="-122"/>
                <a:cs typeface="SimHei" panose="02010609060101010101" pitchFamily="49" charset="-122"/>
              </a:rPr>
              <a:t>远跳环</a:t>
            </a:r>
          </a:p>
        </p:txBody>
      </p:sp>
      <p:graphicFrame>
        <p:nvGraphicFramePr>
          <p:cNvPr id="104474" name="Object 6">
            <a:extLst>
              <a:ext uri="{FF2B5EF4-FFF2-40B4-BE49-F238E27FC236}">
                <a16:creationId xmlns:a16="http://schemas.microsoft.com/office/drawing/2014/main" id="{68607B95-6EC7-8649-A610-CBC2DC70E04F}"/>
              </a:ext>
            </a:extLst>
          </p:cNvPr>
          <p:cNvGraphicFramePr>
            <a:graphicFrameLocks noChangeAspect="1"/>
          </p:cNvGraphicFramePr>
          <p:nvPr/>
        </p:nvGraphicFramePr>
        <p:xfrm>
          <a:off x="3708400" y="4637088"/>
          <a:ext cx="427038" cy="533400"/>
        </p:xfrm>
        <a:graphic>
          <a:graphicData uri="http://schemas.openxmlformats.org/presentationml/2006/ole">
            <mc:AlternateContent xmlns:mc="http://schemas.openxmlformats.org/markup-compatibility/2006">
              <mc:Choice xmlns:v="urn:schemas-microsoft-com:vml" Requires="v">
                <p:oleObj spid="_x0000_s105020" name="Visio" r:id="rId12" imgW="635000" imgH="889000" progId="Visio.Drawing.11">
                  <p:embed/>
                </p:oleObj>
              </mc:Choice>
              <mc:Fallback>
                <p:oleObj name="Visio" r:id="rId12" imgW="635000" imgH="889000" progId="Visio.Drawing.11">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400" y="4637088"/>
                        <a:ext cx="4270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4" name="Rectangle 33">
            <a:extLst>
              <a:ext uri="{FF2B5EF4-FFF2-40B4-BE49-F238E27FC236}">
                <a16:creationId xmlns:a16="http://schemas.microsoft.com/office/drawing/2014/main" id="{BB455669-5153-5243-ACCB-142548167EA2}"/>
              </a:ext>
            </a:extLst>
          </p:cNvPr>
          <p:cNvSpPr>
            <a:spLocks noChangeArrowheads="1"/>
          </p:cNvSpPr>
          <p:nvPr/>
        </p:nvSpPr>
        <p:spPr bwMode="auto">
          <a:xfrm>
            <a:off x="323850" y="3910013"/>
            <a:ext cx="8424863" cy="1079500"/>
          </a:xfrm>
          <a:prstGeom prst="rect">
            <a:avLst/>
          </a:prstGeom>
          <a:solidFill>
            <a:srgbClr val="3366FF"/>
          </a:solidFill>
          <a:ln>
            <a:noFill/>
          </a:ln>
          <a:effectLst>
            <a:prstShdw prst="shdw17" dist="17961" dir="2700000">
              <a:srgbClr val="1F3D99">
                <a:alpha val="74997"/>
              </a:srgbClr>
            </a:prstShdw>
          </a:effectLst>
          <a:extLst>
            <a:ext uri="{91240B29-F687-4F45-9708-019B960494DF}">
              <a14:hiddenLine xmlns:a14="http://schemas.microsoft.com/office/drawing/2010/main" w="9525">
                <a:solidFill>
                  <a:schemeClr val="bg2"/>
                </a:solidFill>
                <a:miter lim="800000"/>
                <a:headEnd/>
                <a:tailEnd/>
              </a14:hiddenLine>
            </a:ext>
          </a:extLst>
        </p:spPr>
        <p:txBody>
          <a:bodyPr lIns="10800" tIns="36000" rIns="10800" bIns="360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spcBef>
                <a:spcPct val="20000"/>
              </a:spcBef>
              <a:buClr>
                <a:srgbClr val="0066FF"/>
              </a:buClr>
              <a:buSzPct val="75000"/>
              <a:buFont typeface="Wingdings" pitchFamily="2" charset="2"/>
              <a:buNone/>
            </a:pPr>
            <a:r>
              <a:rPr kumimoji="1" lang="en-US" altLang="zh-CN">
                <a:solidFill>
                  <a:srgbClr val="FFFF00"/>
                </a:solidFill>
                <a:latin typeface="SimHei" panose="02010609060101010101" pitchFamily="49" charset="-122"/>
                <a:ea typeface="SimHei" panose="02010609060101010101" pitchFamily="49" charset="-122"/>
                <a:cs typeface="SimHei" panose="02010609060101010101" pitchFamily="49" charset="-122"/>
              </a:rPr>
              <a:t>    </a:t>
            </a:r>
            <a:r>
              <a:rPr kumimoji="1" lang="zh-CN" altLang="en-US">
                <a:solidFill>
                  <a:srgbClr val="FFFF00"/>
                </a:solidFill>
                <a:latin typeface="SimHei" panose="02010609060101010101" pitchFamily="49" charset="-122"/>
                <a:ea typeface="SimHei" panose="02010609060101010101" pitchFamily="49" charset="-122"/>
                <a:cs typeface="SimHei" panose="02010609060101010101" pitchFamily="49" charset="-122"/>
              </a:rPr>
              <a:t>环状拓扑实现了邻居节点的快速定位和数据的有效共享。</a:t>
            </a:r>
          </a:p>
        </p:txBody>
      </p:sp>
      <p:sp>
        <p:nvSpPr>
          <p:cNvPr id="35" name="AutoShape 294">
            <a:extLst>
              <a:ext uri="{FF2B5EF4-FFF2-40B4-BE49-F238E27FC236}">
                <a16:creationId xmlns:a16="http://schemas.microsoft.com/office/drawing/2014/main" id="{7D491A93-472C-6444-81F1-C0F7DFB76E11}"/>
              </a:ext>
            </a:extLst>
          </p:cNvPr>
          <p:cNvSpPr>
            <a:spLocks noChangeArrowheads="1"/>
          </p:cNvSpPr>
          <p:nvPr/>
        </p:nvSpPr>
        <p:spPr bwMode="auto">
          <a:xfrm>
            <a:off x="323850" y="2252663"/>
            <a:ext cx="2016125" cy="638175"/>
          </a:xfrm>
          <a:prstGeom prst="wedgeRectCallout">
            <a:avLst>
              <a:gd name="adj1" fmla="val 48505"/>
              <a:gd name="adj2" fmla="val 6468"/>
            </a:avLst>
          </a:prstGeom>
          <a:solidFill>
            <a:srgbClr val="008000"/>
          </a:solidFill>
          <a:ln>
            <a:noFill/>
          </a:ln>
          <a:effectLst/>
          <a:extLs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fontAlgn="ctr">
              <a:lnSpc>
                <a:spcPct val="100000"/>
              </a:lnSpc>
              <a:spcBef>
                <a:spcPct val="0"/>
              </a:spcBef>
              <a:buClr>
                <a:srgbClr val="008000"/>
              </a:buClr>
              <a:buSzPct val="25000"/>
              <a:buFontTx/>
              <a:buNone/>
            </a:pPr>
            <a:r>
              <a:rPr lang="zh-CN" altLang="en-US" sz="1600">
                <a:solidFill>
                  <a:schemeClr val="bg1"/>
                </a:solidFill>
                <a:latin typeface="SimHei" panose="02010609060101010101" pitchFamily="49" charset="-122"/>
                <a:ea typeface="SimHei" panose="02010609060101010101" pitchFamily="49" charset="-122"/>
                <a:cs typeface="SimHei" panose="02010609060101010101" pitchFamily="49" charset="-122"/>
              </a:rPr>
              <a:t>基于时间线的拓扑组织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AA23-50E9-D04A-877D-375B2701CAC7}"/>
              </a:ext>
            </a:extLst>
          </p:cNvPr>
          <p:cNvSpPr>
            <a:spLocks noGrp="1"/>
          </p:cNvSpPr>
          <p:nvPr>
            <p:ph type="title"/>
          </p:nvPr>
        </p:nvSpPr>
        <p:spPr/>
        <p:txBody>
          <a:bodyPr/>
          <a:lstStyle/>
          <a:p>
            <a:r>
              <a:rPr kumimoji="1" lang="zh-CN" altLang="en-US" sz="4800" dirty="0">
                <a:solidFill>
                  <a:srgbClr val="3E2BFF"/>
                </a:solidFill>
              </a:rPr>
              <a:t>目录</a:t>
            </a:r>
          </a:p>
        </p:txBody>
      </p:sp>
      <p:sp>
        <p:nvSpPr>
          <p:cNvPr id="3" name="内容占位符 2">
            <a:extLst>
              <a:ext uri="{FF2B5EF4-FFF2-40B4-BE49-F238E27FC236}">
                <a16:creationId xmlns:a16="http://schemas.microsoft.com/office/drawing/2014/main" id="{DEFAE3B1-7FEE-2542-9DFD-AE3B97DD7DDD}"/>
              </a:ext>
            </a:extLst>
          </p:cNvPr>
          <p:cNvSpPr>
            <a:spLocks noGrp="1"/>
          </p:cNvSpPr>
          <p:nvPr>
            <p:ph idx="1"/>
          </p:nvPr>
        </p:nvSpPr>
        <p:spPr>
          <a:xfrm>
            <a:off x="256478" y="1166018"/>
            <a:ext cx="8742556" cy="3673611"/>
          </a:xfrm>
        </p:spPr>
        <p:txBody>
          <a:bodyPr/>
          <a:lstStyle/>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对等计算概述</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对等网络模型</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对等计算安全</a:t>
            </a:r>
            <a:endParaRPr lang="en-US" altLang="zh-CN"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模拟测量工具</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总结</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p:txBody>
      </p:sp>
    </p:spTree>
    <p:extLst>
      <p:ext uri="{BB962C8B-B14F-4D97-AF65-F5344CB8AC3E}">
        <p14:creationId xmlns:p14="http://schemas.microsoft.com/office/powerpoint/2010/main" val="1488366082"/>
      </p:ext>
    </p:extLst>
  </p:cSld>
  <p:clrMapOvr>
    <a:masterClrMapping/>
  </p:clrMapOvr>
  <p:transition spd="slow"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61210DF5-5EDD-3140-9ACF-E44EC5BCB3F0}"/>
              </a:ext>
            </a:extLst>
          </p:cNvPr>
          <p:cNvSpPr>
            <a:spLocks noGrp="1" noChangeArrowheads="1"/>
          </p:cNvSpPr>
          <p:nvPr>
            <p:ph type="title"/>
          </p:nvPr>
        </p:nvSpPr>
        <p:spPr/>
        <p:txBody>
          <a:bodyPr/>
          <a:lstStyle/>
          <a:p>
            <a:pPr algn="ctr"/>
            <a:r>
              <a:rPr lang="zh-CN" altLang="en-US" sz="4800">
                <a:solidFill>
                  <a:srgbClr val="3E2BFF"/>
                </a:solidFill>
              </a:rPr>
              <a:t>关键内容</a:t>
            </a:r>
          </a:p>
        </p:txBody>
      </p:sp>
      <p:sp>
        <p:nvSpPr>
          <p:cNvPr id="108546" name="Rectangle 3">
            <a:extLst>
              <a:ext uri="{FF2B5EF4-FFF2-40B4-BE49-F238E27FC236}">
                <a16:creationId xmlns:a16="http://schemas.microsoft.com/office/drawing/2014/main" id="{2AACC01C-CA63-7D4D-AE99-0474E0337515}"/>
              </a:ext>
            </a:extLst>
          </p:cNvPr>
          <p:cNvSpPr>
            <a:spLocks noGrp="1" noChangeArrowheads="1"/>
          </p:cNvSpPr>
          <p:nvPr>
            <p:ph idx="1"/>
          </p:nvPr>
        </p:nvSpPr>
        <p:spPr>
          <a:xfrm>
            <a:off x="189570" y="1166018"/>
            <a:ext cx="8229600" cy="4525963"/>
          </a:xfrm>
        </p:spPr>
        <p:txBody>
          <a:bodyPr/>
          <a:lstStyle/>
          <a:p>
            <a:r>
              <a:rPr lang="zh-CN" altLang="en-US" sz="3200" dirty="0"/>
              <a:t>匿名</a:t>
            </a:r>
          </a:p>
          <a:p>
            <a:r>
              <a:rPr lang="zh-CN" altLang="en-US" sz="3200" dirty="0"/>
              <a:t>区块链</a:t>
            </a:r>
          </a:p>
        </p:txBody>
      </p:sp>
    </p:spTree>
  </p:cSld>
  <p:clrMapOvr>
    <a:masterClrMapping/>
  </p:clrMapOvr>
  <p:transition spd="slow"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F6F1B5E3-326E-B940-BD9D-0A4278C9430D}"/>
              </a:ext>
            </a:extLst>
          </p:cNvPr>
          <p:cNvSpPr>
            <a:spLocks noGrp="1" noChangeArrowheads="1"/>
          </p:cNvSpPr>
          <p:nvPr>
            <p:ph type="title"/>
          </p:nvPr>
        </p:nvSpPr>
        <p:spPr/>
        <p:txBody>
          <a:bodyPr/>
          <a:lstStyle/>
          <a:p>
            <a:pPr algn="ctr"/>
            <a:r>
              <a:rPr lang="zh-CN" altLang="en-US" sz="4800" dirty="0">
                <a:solidFill>
                  <a:srgbClr val="3E2BFF"/>
                </a:solidFill>
              </a:rPr>
              <a:t>匿名</a:t>
            </a:r>
          </a:p>
        </p:txBody>
      </p:sp>
      <p:sp>
        <p:nvSpPr>
          <p:cNvPr id="110594" name="Rectangle 3">
            <a:extLst>
              <a:ext uri="{FF2B5EF4-FFF2-40B4-BE49-F238E27FC236}">
                <a16:creationId xmlns:a16="http://schemas.microsoft.com/office/drawing/2014/main" id="{DB847545-AFEC-1143-A6C2-7ACB70253571}"/>
              </a:ext>
            </a:extLst>
          </p:cNvPr>
          <p:cNvSpPr>
            <a:spLocks noGrp="1" noChangeArrowheads="1"/>
          </p:cNvSpPr>
          <p:nvPr>
            <p:ph idx="1"/>
          </p:nvPr>
        </p:nvSpPr>
        <p:spPr>
          <a:xfrm>
            <a:off x="122663" y="1166018"/>
            <a:ext cx="8887522" cy="4525963"/>
          </a:xfrm>
        </p:spPr>
        <p:txBody>
          <a:bodyPr/>
          <a:lstStyle/>
          <a:p>
            <a:r>
              <a:rPr lang="zh-CN" altLang="en-US" sz="3200" dirty="0"/>
              <a:t>“匿名”的根源可以追溯到“安全散列函数”，包括发送者匿名、接收者匿名、文件标识匿名、关系匿名等</a:t>
            </a:r>
          </a:p>
          <a:p>
            <a:r>
              <a:rPr lang="en-US" altLang="zh-CN" sz="3200" dirty="0"/>
              <a:t>P2P</a:t>
            </a:r>
            <a:r>
              <a:rPr lang="zh-CN" altLang="en-US" sz="3200" dirty="0"/>
              <a:t>系统天然可用于匿名</a:t>
            </a:r>
          </a:p>
        </p:txBody>
      </p:sp>
    </p:spTree>
  </p:cSld>
  <p:clrMapOvr>
    <a:masterClrMapping/>
  </p:clrMapOvr>
  <p:transition spd="slow"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15FDAEDF-2BE1-6D45-AF81-9DA4F07B8400}"/>
              </a:ext>
            </a:extLst>
          </p:cNvPr>
          <p:cNvSpPr>
            <a:spLocks noGrp="1" noChangeArrowheads="1"/>
          </p:cNvSpPr>
          <p:nvPr>
            <p:ph type="title"/>
          </p:nvPr>
        </p:nvSpPr>
        <p:spPr>
          <a:xfrm>
            <a:off x="0" y="0"/>
            <a:ext cx="9144000" cy="1143000"/>
          </a:xfrm>
        </p:spPr>
        <p:txBody>
          <a:bodyPr/>
          <a:lstStyle/>
          <a:p>
            <a:pPr algn="ctr" eaLnBrk="1" hangingPunct="1"/>
            <a:r>
              <a:rPr lang="zh-CN" altLang="en-US" sz="4800" dirty="0">
                <a:solidFill>
                  <a:srgbClr val="3E2BFF"/>
                </a:solidFill>
              </a:rPr>
              <a:t>理解</a:t>
            </a:r>
            <a:r>
              <a:rPr lang="en-US" altLang="zh-CN" sz="4800" dirty="0">
                <a:solidFill>
                  <a:srgbClr val="3E2BFF"/>
                </a:solidFill>
              </a:rPr>
              <a:t>P2P</a:t>
            </a:r>
            <a:r>
              <a:rPr lang="zh-CN" altLang="en-US" sz="4800" dirty="0">
                <a:solidFill>
                  <a:srgbClr val="3E2BFF"/>
                </a:solidFill>
              </a:rPr>
              <a:t>的价值：从</a:t>
            </a:r>
            <a:r>
              <a:rPr lang="en-US" altLang="zh-CN" sz="4800" dirty="0">
                <a:solidFill>
                  <a:srgbClr val="3E2BFF"/>
                </a:solidFill>
              </a:rPr>
              <a:t>C/S</a:t>
            </a:r>
            <a:r>
              <a:rPr lang="zh-CN" altLang="en-US" sz="4800" dirty="0">
                <a:solidFill>
                  <a:srgbClr val="3E2BFF"/>
                </a:solidFill>
              </a:rPr>
              <a:t>到</a:t>
            </a:r>
            <a:r>
              <a:rPr lang="en-US" altLang="zh-CN" sz="4800" dirty="0">
                <a:solidFill>
                  <a:srgbClr val="3E2BFF"/>
                </a:solidFill>
              </a:rPr>
              <a:t>P2P</a:t>
            </a:r>
          </a:p>
        </p:txBody>
      </p:sp>
      <p:graphicFrame>
        <p:nvGraphicFramePr>
          <p:cNvPr id="16386" name="Object 4">
            <a:extLst>
              <a:ext uri="{FF2B5EF4-FFF2-40B4-BE49-F238E27FC236}">
                <a16:creationId xmlns:a16="http://schemas.microsoft.com/office/drawing/2014/main" id="{7D0DEAF3-E03F-854D-A919-62B6853F25AA}"/>
              </a:ext>
            </a:extLst>
          </p:cNvPr>
          <p:cNvGraphicFramePr>
            <a:graphicFrameLocks noChangeAspect="1"/>
          </p:cNvGraphicFramePr>
          <p:nvPr>
            <p:extLst>
              <p:ext uri="{D42A27DB-BD31-4B8C-83A1-F6EECF244321}">
                <p14:modId xmlns:p14="http://schemas.microsoft.com/office/powerpoint/2010/main" val="1745464799"/>
              </p:ext>
            </p:extLst>
          </p:nvPr>
        </p:nvGraphicFramePr>
        <p:xfrm>
          <a:off x="-1" y="1126699"/>
          <a:ext cx="9130207" cy="3289184"/>
        </p:xfrm>
        <a:graphic>
          <a:graphicData uri="http://schemas.openxmlformats.org/presentationml/2006/ole">
            <mc:AlternateContent xmlns:mc="http://schemas.openxmlformats.org/markup-compatibility/2006">
              <mc:Choice xmlns:v="urn:schemas-microsoft-com:vml" Requires="v">
                <p:oleObj spid="_x0000_s16456" name="Visio" r:id="rId4" imgW="3911600" imgH="1422400" progId="Visio.Drawing.11">
                  <p:embed/>
                </p:oleObj>
              </mc:Choice>
              <mc:Fallback>
                <p:oleObj name="Visio" r:id="rId4" imgW="3911600" imgH="14224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126699"/>
                        <a:ext cx="9130207" cy="3289184"/>
                      </a:xfrm>
                      <a:prstGeom prst="rect">
                        <a:avLst/>
                      </a:prstGeom>
                      <a:solidFill>
                        <a:schemeClr val="bg1"/>
                      </a:solidFill>
                      <a:ln>
                        <a:noFill/>
                      </a:ln>
                      <a:effectLst/>
                    </p:spPr>
                  </p:pic>
                </p:oleObj>
              </mc:Fallback>
            </mc:AlternateContent>
          </a:graphicData>
        </a:graphic>
      </p:graphicFrame>
      <p:sp>
        <p:nvSpPr>
          <p:cNvPr id="134149" name="Text Box 5">
            <a:extLst>
              <a:ext uri="{FF2B5EF4-FFF2-40B4-BE49-F238E27FC236}">
                <a16:creationId xmlns:a16="http://schemas.microsoft.com/office/drawing/2014/main" id="{32EDA4D3-F720-C84D-82A1-0FCDA6E56C44}"/>
              </a:ext>
            </a:extLst>
          </p:cNvPr>
          <p:cNvSpPr txBox="1">
            <a:spLocks noChangeArrowheads="1"/>
          </p:cNvSpPr>
          <p:nvPr/>
        </p:nvSpPr>
        <p:spPr bwMode="auto">
          <a:xfrm>
            <a:off x="941387" y="4594205"/>
            <a:ext cx="7261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defRPr/>
            </a:pPr>
            <a:r>
              <a:rPr lang="zh-CN" altLang="en-US" sz="2800" dirty="0">
                <a:latin typeface="SimHei" charset="-122"/>
                <a:ea typeface="SimHei" charset="-122"/>
                <a:cs typeface="SimHei" charset="-122"/>
              </a:rPr>
              <a:t>实线表示物理连接，虚线表示逻辑连接</a:t>
            </a:r>
          </a:p>
        </p:txBody>
      </p:sp>
      <p:sp>
        <p:nvSpPr>
          <p:cNvPr id="6" name="Text Box 5">
            <a:extLst>
              <a:ext uri="{FF2B5EF4-FFF2-40B4-BE49-F238E27FC236}">
                <a16:creationId xmlns:a16="http://schemas.microsoft.com/office/drawing/2014/main" id="{F53FEEF7-597A-D343-B84B-2FEC7F279A4C}"/>
              </a:ext>
            </a:extLst>
          </p:cNvPr>
          <p:cNvSpPr txBox="1">
            <a:spLocks noChangeArrowheads="1"/>
          </p:cNvSpPr>
          <p:nvPr/>
        </p:nvSpPr>
        <p:spPr bwMode="auto">
          <a:xfrm>
            <a:off x="0" y="5812573"/>
            <a:ext cx="91439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defRPr/>
            </a:pPr>
            <a:r>
              <a:rPr lang="zh-CN" altLang="en-US" sz="2800" dirty="0">
                <a:solidFill>
                  <a:srgbClr val="3E2BFF"/>
                </a:solidFill>
                <a:latin typeface="SimHei" charset="-122"/>
                <a:ea typeface="SimHei" charset="-122"/>
                <a:cs typeface="SimHei" charset="-122"/>
              </a:rPr>
              <a:t>在网络带宽租赁昂贵的时代，</a:t>
            </a:r>
            <a:r>
              <a:rPr lang="en-US" altLang="zh-CN" sz="2800" dirty="0">
                <a:solidFill>
                  <a:srgbClr val="3E2BFF"/>
                </a:solidFill>
                <a:latin typeface="SimHei" charset="-122"/>
                <a:ea typeface="SimHei" charset="-122"/>
                <a:cs typeface="SimHei" charset="-122"/>
              </a:rPr>
              <a:t>P2P</a:t>
            </a:r>
            <a:r>
              <a:rPr lang="zh-CN" altLang="en-US" sz="2800" dirty="0">
                <a:solidFill>
                  <a:srgbClr val="3E2BFF"/>
                </a:solidFill>
                <a:latin typeface="SimHei" charset="-122"/>
                <a:ea typeface="SimHei" charset="-122"/>
                <a:cs typeface="SimHei" charset="-122"/>
              </a:rPr>
              <a:t>可以实现服务器带宽需求、计算需求的急剧降低。</a:t>
            </a:r>
          </a:p>
        </p:txBody>
      </p:sp>
    </p:spTree>
  </p:cSld>
  <p:clrMapOvr>
    <a:masterClrMapping/>
  </p:clrMapOvr>
  <p:transition spd="slow"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2EE0F56C-6EBF-DF41-9A4C-8E513C7DEB6B}"/>
              </a:ext>
            </a:extLst>
          </p:cNvPr>
          <p:cNvSpPr>
            <a:spLocks noGrp="1" noChangeArrowheads="1"/>
          </p:cNvSpPr>
          <p:nvPr>
            <p:ph type="title"/>
          </p:nvPr>
        </p:nvSpPr>
        <p:spPr/>
        <p:txBody>
          <a:bodyPr/>
          <a:lstStyle/>
          <a:p>
            <a:pPr algn="ctr"/>
            <a:r>
              <a:rPr lang="zh-CN" altLang="en-US" sz="4800" dirty="0">
                <a:solidFill>
                  <a:srgbClr val="3E2BFF"/>
                </a:solidFill>
              </a:rPr>
              <a:t>匿名性定义：</a:t>
            </a:r>
            <a:r>
              <a:rPr lang="en-US" altLang="zh-TW" sz="4800" dirty="0">
                <a:solidFill>
                  <a:srgbClr val="3E2BFF"/>
                </a:solidFill>
                <a:cs typeface="新細明體" panose="02020500000000000000" pitchFamily="18" charset="-120"/>
              </a:rPr>
              <a:t>Anonymity</a:t>
            </a:r>
          </a:p>
        </p:txBody>
      </p:sp>
      <p:sp>
        <p:nvSpPr>
          <p:cNvPr id="112642" name="Rectangle 3">
            <a:extLst>
              <a:ext uri="{FF2B5EF4-FFF2-40B4-BE49-F238E27FC236}">
                <a16:creationId xmlns:a16="http://schemas.microsoft.com/office/drawing/2014/main" id="{1387744A-BCB7-154C-B020-478B856CDC2E}"/>
              </a:ext>
            </a:extLst>
          </p:cNvPr>
          <p:cNvSpPr>
            <a:spLocks noGrp="1" noChangeArrowheads="1"/>
          </p:cNvSpPr>
          <p:nvPr>
            <p:ph idx="1"/>
          </p:nvPr>
        </p:nvSpPr>
        <p:spPr>
          <a:xfrm>
            <a:off x="144964" y="1166018"/>
            <a:ext cx="8831767" cy="5613923"/>
          </a:xfrm>
        </p:spPr>
        <p:txBody>
          <a:bodyPr/>
          <a:lstStyle/>
          <a:p>
            <a:pPr marL="609600" indent="-609600"/>
            <a:r>
              <a:rPr lang="en-US" altLang="zh-CN" sz="2800" dirty="0">
                <a:ea typeface="SimHei" panose="02010609060101010101" pitchFamily="49" charset="-122"/>
              </a:rPr>
              <a:t>Author anonymity</a:t>
            </a:r>
            <a:r>
              <a:rPr lang="zh-CN" altLang="en-US" sz="2800" dirty="0">
                <a:ea typeface="SimHei" panose="02010609060101010101" pitchFamily="49" charset="-122"/>
              </a:rPr>
              <a:t>：分享资源的作者的身份不能够被有心人知道，即身份和分享的资源不能够有关联性</a:t>
            </a:r>
          </a:p>
          <a:p>
            <a:pPr marL="609600" indent="-609600"/>
            <a:r>
              <a:rPr lang="en-US" altLang="zh-CN" sz="2800" dirty="0">
                <a:ea typeface="SimHei" panose="02010609060101010101" pitchFamily="49" charset="-122"/>
              </a:rPr>
              <a:t>Publisher anonymity</a:t>
            </a:r>
            <a:r>
              <a:rPr lang="zh-CN" altLang="en-US" sz="2800" dirty="0">
                <a:ea typeface="SimHei" panose="02010609060101010101" pitchFamily="49" charset="-122"/>
              </a:rPr>
              <a:t>：</a:t>
            </a:r>
            <a:r>
              <a:rPr lang="en-US" altLang="zh-CN" sz="2800" dirty="0">
                <a:ea typeface="SimHei" panose="02010609060101010101" pitchFamily="49" charset="-122"/>
              </a:rPr>
              <a:t>Publisher</a:t>
            </a:r>
            <a:r>
              <a:rPr lang="zh-CN" altLang="en-US" sz="2800" dirty="0">
                <a:ea typeface="SimHei" panose="02010609060101010101" pitchFamily="49" charset="-122"/>
              </a:rPr>
              <a:t>的身份不能够和提供的资源有所关联性</a:t>
            </a:r>
          </a:p>
          <a:p>
            <a:pPr marL="609600" indent="-609600"/>
            <a:r>
              <a:rPr lang="en-US" altLang="zh-CN" sz="2800" dirty="0">
                <a:ea typeface="SimHei" panose="02010609060101010101" pitchFamily="49" charset="-122"/>
              </a:rPr>
              <a:t>Reader (Requester) anonymity</a:t>
            </a:r>
            <a:r>
              <a:rPr lang="zh-CN" altLang="en-US" sz="2800" dirty="0">
                <a:ea typeface="SimHei" panose="02010609060101010101" pitchFamily="49" charset="-122"/>
              </a:rPr>
              <a:t>：同个网络中的资源任何人都可以读取，但读取者的信息不能够被公开或得知</a:t>
            </a:r>
          </a:p>
          <a:p>
            <a:pPr marL="609600" indent="-609600"/>
            <a:r>
              <a:rPr lang="en-US" altLang="zh-CN" sz="2800" dirty="0">
                <a:ea typeface="SimHei" panose="02010609060101010101" pitchFamily="49" charset="-122"/>
              </a:rPr>
              <a:t>Server anonymity</a:t>
            </a:r>
            <a:r>
              <a:rPr lang="zh-CN" altLang="en-US" sz="2800" dirty="0">
                <a:ea typeface="SimHei" panose="02010609060101010101" pitchFamily="49" charset="-122"/>
              </a:rPr>
              <a:t>：服务器的信息不能够和提供的资源有任何的关联性</a:t>
            </a:r>
          </a:p>
          <a:p>
            <a:pPr marL="609600" indent="-609600"/>
            <a:r>
              <a:rPr lang="en-US" altLang="zh-CN" sz="2800" dirty="0">
                <a:ea typeface="SimHei" panose="02010609060101010101" pitchFamily="49" charset="-122"/>
              </a:rPr>
              <a:t>Document anonymity</a:t>
            </a:r>
            <a:r>
              <a:rPr lang="zh-CN" altLang="en-US" sz="2800" dirty="0">
                <a:ea typeface="SimHei" panose="02010609060101010101" pitchFamily="49" charset="-122"/>
              </a:rPr>
              <a:t>：服务器也不知道储存的内容</a:t>
            </a:r>
          </a:p>
          <a:p>
            <a:pPr marL="609600" indent="-609600"/>
            <a:r>
              <a:rPr lang="en-US" altLang="zh-CN" sz="2800" dirty="0">
                <a:ea typeface="SimHei" panose="02010609060101010101" pitchFamily="49" charset="-122"/>
              </a:rPr>
              <a:t>Query anonymity</a:t>
            </a:r>
            <a:r>
              <a:rPr lang="zh-CN" altLang="en-US" sz="2800" dirty="0">
                <a:ea typeface="SimHei" panose="02010609060101010101" pitchFamily="49" charset="-122"/>
              </a:rPr>
              <a:t>：服务器知道请求资源的</a:t>
            </a:r>
            <a:r>
              <a:rPr lang="en-US" altLang="zh-CN" sz="2800" dirty="0">
                <a:ea typeface="SimHei" panose="02010609060101010101" pitchFamily="49" charset="-122"/>
              </a:rPr>
              <a:t>ID</a:t>
            </a:r>
            <a:r>
              <a:rPr lang="zh-CN" altLang="en-US" sz="2800" dirty="0">
                <a:ea typeface="SimHei" panose="02010609060101010101" pitchFamily="49" charset="-122"/>
              </a:rPr>
              <a:t>，但是不能够有第三者去确认此</a:t>
            </a:r>
            <a:r>
              <a:rPr lang="en-US" altLang="zh-CN" sz="2800" dirty="0">
                <a:ea typeface="SimHei" panose="02010609060101010101" pitchFamily="49" charset="-122"/>
              </a:rPr>
              <a:t>ID</a:t>
            </a:r>
            <a:r>
              <a:rPr lang="zh-CN" altLang="en-US" sz="2800" dirty="0">
                <a:ea typeface="SimHei" panose="02010609060101010101" pitchFamily="49" charset="-122"/>
              </a:rPr>
              <a:t>的正确性</a:t>
            </a:r>
            <a:endParaRPr lang="zh-TW" altLang="en-US" sz="2800" dirty="0">
              <a:ea typeface="SimHei" panose="02010609060101010101" pitchFamily="49" charset="-122"/>
            </a:endParaRPr>
          </a:p>
        </p:txBody>
      </p:sp>
    </p:spTree>
  </p:cSld>
  <p:clrMapOvr>
    <a:masterClrMapping/>
  </p:clrMapOvr>
  <p:transition spd="slow"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8EEE9E8C-89B2-F74B-9440-6F1CEAEC9228}"/>
              </a:ext>
            </a:extLst>
          </p:cNvPr>
          <p:cNvSpPr>
            <a:spLocks noGrp="1" noChangeArrowheads="1"/>
          </p:cNvSpPr>
          <p:nvPr>
            <p:ph type="title"/>
          </p:nvPr>
        </p:nvSpPr>
        <p:spPr/>
        <p:txBody>
          <a:bodyPr/>
          <a:lstStyle/>
          <a:p>
            <a:pPr algn="ctr"/>
            <a:r>
              <a:rPr lang="zh-CN" altLang="en-US" sz="4800">
                <a:solidFill>
                  <a:srgbClr val="3E2BFF"/>
                </a:solidFill>
              </a:rPr>
              <a:t>匿名性方法</a:t>
            </a:r>
          </a:p>
        </p:txBody>
      </p:sp>
      <p:sp>
        <p:nvSpPr>
          <p:cNvPr id="114690" name="Rectangle 3">
            <a:extLst>
              <a:ext uri="{FF2B5EF4-FFF2-40B4-BE49-F238E27FC236}">
                <a16:creationId xmlns:a16="http://schemas.microsoft.com/office/drawing/2014/main" id="{4623977D-4966-6845-A926-F2BFA83E62BF}"/>
              </a:ext>
            </a:extLst>
          </p:cNvPr>
          <p:cNvSpPr>
            <a:spLocks noGrp="1" noChangeArrowheads="1"/>
          </p:cNvSpPr>
          <p:nvPr>
            <p:ph idx="1"/>
          </p:nvPr>
        </p:nvSpPr>
        <p:spPr>
          <a:xfrm>
            <a:off x="144965" y="1166018"/>
            <a:ext cx="8898673" cy="4525963"/>
          </a:xfrm>
        </p:spPr>
        <p:txBody>
          <a:bodyPr/>
          <a:lstStyle/>
          <a:p>
            <a:r>
              <a:rPr lang="zh-CN" altLang="en-US" sz="3200" dirty="0"/>
              <a:t>匿名代理：用户通过匿名代理发送消息，但匿名代理安全性以及本身是系统瓶颈，易受攻击</a:t>
            </a:r>
          </a:p>
          <a:p>
            <a:r>
              <a:rPr lang="zh-CN" altLang="en-US" sz="3200" dirty="0"/>
              <a:t>混合中继网</a:t>
            </a:r>
            <a:r>
              <a:rPr lang="en-US" altLang="zh-CN" sz="3200" dirty="0"/>
              <a:t>mix-net</a:t>
            </a:r>
            <a:r>
              <a:rPr lang="zh-CN" altLang="en-US" sz="3200" dirty="0"/>
              <a:t>：用户通过一组“混合中继”</a:t>
            </a:r>
            <a:r>
              <a:rPr lang="en-US" altLang="zh-CN" sz="3200" dirty="0"/>
              <a:t>mix relays</a:t>
            </a:r>
            <a:r>
              <a:rPr lang="zh-CN" altLang="en-US" sz="3200" dirty="0"/>
              <a:t>结点连接到服务器，核心中继结点是安全隐患（</a:t>
            </a:r>
            <a:r>
              <a:rPr lang="en-US" altLang="zh-CN" sz="3200" dirty="0"/>
              <a:t>Tor</a:t>
            </a:r>
            <a:r>
              <a:rPr lang="zh-CN" altLang="en-US" sz="3200" dirty="0"/>
              <a:t>）</a:t>
            </a:r>
            <a:endParaRPr lang="en-US" altLang="zh-CN" sz="3200" dirty="0"/>
          </a:p>
          <a:p>
            <a:r>
              <a:rPr lang="zh-CN" altLang="en-US" sz="3200" dirty="0"/>
              <a:t>随机中继：</a:t>
            </a:r>
            <a:r>
              <a:rPr lang="en-US" altLang="zh-CN" sz="3200" dirty="0"/>
              <a:t>Freenet</a:t>
            </a:r>
            <a:r>
              <a:rPr lang="zh-CN" altLang="en-US" sz="3200" dirty="0"/>
              <a:t>，</a:t>
            </a:r>
            <a:r>
              <a:rPr lang="en-US" altLang="zh-CN" sz="3200" dirty="0"/>
              <a:t>Tarzan</a:t>
            </a:r>
            <a:r>
              <a:rPr lang="zh-CN" altLang="en-US" sz="3200" dirty="0"/>
              <a:t>（理论上完备细致，但实现极其困难）等</a:t>
            </a:r>
          </a:p>
        </p:txBody>
      </p:sp>
    </p:spTree>
  </p:cSld>
  <p:clrMapOvr>
    <a:masterClrMapping/>
  </p:clrMapOvr>
  <p:transition spd="slow"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B6700DB-E949-6C4A-9E4B-9362BD103F6C}"/>
              </a:ext>
            </a:extLst>
          </p:cNvPr>
          <p:cNvSpPr>
            <a:spLocks noGrp="1" noChangeArrowheads="1"/>
          </p:cNvSpPr>
          <p:nvPr>
            <p:ph type="title"/>
          </p:nvPr>
        </p:nvSpPr>
        <p:spPr/>
        <p:txBody>
          <a:bodyPr/>
          <a:lstStyle/>
          <a:p>
            <a:pPr algn="ctr"/>
            <a:r>
              <a:rPr lang="zh-CN" altLang="en-US" sz="4800" dirty="0">
                <a:solidFill>
                  <a:srgbClr val="3E2BFF"/>
                </a:solidFill>
              </a:rPr>
              <a:t>混合中继网－</a:t>
            </a:r>
            <a:r>
              <a:rPr lang="en-US" altLang="zh-CN" sz="4800" dirty="0">
                <a:solidFill>
                  <a:srgbClr val="3E2BFF"/>
                </a:solidFill>
              </a:rPr>
              <a:t>Onion Routing</a:t>
            </a:r>
          </a:p>
        </p:txBody>
      </p:sp>
      <p:sp>
        <p:nvSpPr>
          <p:cNvPr id="116739" name="Rectangle 3">
            <a:extLst>
              <a:ext uri="{FF2B5EF4-FFF2-40B4-BE49-F238E27FC236}">
                <a16:creationId xmlns:a16="http://schemas.microsoft.com/office/drawing/2014/main" id="{F86E18E3-89CB-BD4E-AD54-3B995B5D4FD5}"/>
              </a:ext>
            </a:extLst>
          </p:cNvPr>
          <p:cNvSpPr>
            <a:spLocks noGrp="1" noChangeArrowheads="1"/>
          </p:cNvSpPr>
          <p:nvPr>
            <p:ph idx="1"/>
          </p:nvPr>
        </p:nvSpPr>
        <p:spPr>
          <a:xfrm>
            <a:off x="78059" y="1166018"/>
            <a:ext cx="9010185" cy="5379748"/>
          </a:xfrm>
        </p:spPr>
        <p:txBody>
          <a:bodyPr/>
          <a:lstStyle/>
          <a:p>
            <a:pPr>
              <a:lnSpc>
                <a:spcPct val="80000"/>
              </a:lnSpc>
            </a:pPr>
            <a:r>
              <a:rPr lang="zh-CN" altLang="en-US" sz="3200" dirty="0">
                <a:ea typeface="SimHei" panose="02010609060101010101" pitchFamily="49" charset="-122"/>
              </a:rPr>
              <a:t>常用的匿名传输代理是基于</a:t>
            </a:r>
            <a:r>
              <a:rPr lang="zh-CN" altLang="en-US" sz="3200" dirty="0">
                <a:solidFill>
                  <a:srgbClr val="FF5050"/>
                </a:solidFill>
                <a:ea typeface="SimHei" panose="02010609060101010101" pitchFamily="49" charset="-122"/>
              </a:rPr>
              <a:t>洋葱路由（</a:t>
            </a:r>
            <a:r>
              <a:rPr lang="en-US" altLang="zh-CN" sz="3200" dirty="0">
                <a:solidFill>
                  <a:srgbClr val="FF5050"/>
                </a:solidFill>
                <a:ea typeface="SimHei" panose="02010609060101010101" pitchFamily="49" charset="-122"/>
              </a:rPr>
              <a:t>Onion Routing)</a:t>
            </a:r>
          </a:p>
          <a:p>
            <a:pPr>
              <a:lnSpc>
                <a:spcPct val="80000"/>
              </a:lnSpc>
            </a:pPr>
            <a:r>
              <a:rPr lang="zh-CN" altLang="en-US" sz="3200" dirty="0">
                <a:ea typeface="SimHei" panose="02010609060101010101" pitchFamily="49" charset="-122"/>
              </a:rPr>
              <a:t>用户在本机运行一个</a:t>
            </a:r>
            <a:r>
              <a:rPr lang="zh-CN" altLang="en-US" sz="3200" dirty="0">
                <a:solidFill>
                  <a:srgbClr val="FF5050"/>
                </a:solidFill>
                <a:ea typeface="SimHei" panose="02010609060101010101" pitchFamily="49" charset="-122"/>
              </a:rPr>
              <a:t>洋葱代理（</a:t>
            </a:r>
            <a:r>
              <a:rPr lang="en-US" altLang="zh-CN" sz="3200" i="1" dirty="0">
                <a:solidFill>
                  <a:srgbClr val="FF5050"/>
                </a:solidFill>
                <a:ea typeface="SimHei" panose="02010609060101010101" pitchFamily="49" charset="-122"/>
              </a:rPr>
              <a:t>onion proxy</a:t>
            </a:r>
            <a:r>
              <a:rPr lang="zh-CN" altLang="en-US" sz="3200" dirty="0">
                <a:solidFill>
                  <a:srgbClr val="FF5050"/>
                </a:solidFill>
                <a:ea typeface="SimHei" panose="02010609060101010101" pitchFamily="49" charset="-122"/>
              </a:rPr>
              <a:t>），</a:t>
            </a:r>
            <a:r>
              <a:rPr lang="zh-CN" altLang="en-US" sz="3200" dirty="0">
                <a:ea typeface="SimHei" panose="02010609060101010101" pitchFamily="49" charset="-122"/>
              </a:rPr>
              <a:t>周期性与其他代理交流，从而在代理网络中构成虚拟网络</a:t>
            </a:r>
          </a:p>
          <a:p>
            <a:pPr>
              <a:lnSpc>
                <a:spcPct val="80000"/>
              </a:lnSpc>
            </a:pPr>
            <a:r>
              <a:rPr lang="zh-CN" altLang="en-US" sz="3200" dirty="0">
                <a:ea typeface="SimHei" panose="02010609060101010101" pitchFamily="49" charset="-122"/>
              </a:rPr>
              <a:t>代理是在应用层进行加密（按照</a:t>
            </a:r>
            <a:r>
              <a:rPr lang="en-US" altLang="zh-CN" sz="3200" dirty="0">
                <a:ea typeface="SimHei" panose="02010609060101010101" pitchFamily="49" charset="-122"/>
              </a:rPr>
              <a:t>‘onion’</a:t>
            </a:r>
            <a:r>
              <a:rPr lang="zh-CN" altLang="en-US" sz="3200" dirty="0">
                <a:ea typeface="SimHei" panose="02010609060101010101" pitchFamily="49" charset="-122"/>
              </a:rPr>
              <a:t>的模式）而</a:t>
            </a:r>
            <a:r>
              <a:rPr lang="zh-CN" altLang="en-US" sz="3200" dirty="0">
                <a:solidFill>
                  <a:srgbClr val="FF5050"/>
                </a:solidFill>
                <a:ea typeface="SimHei" panose="02010609060101010101" pitchFamily="49" charset="-122"/>
              </a:rPr>
              <a:t>它之所以被称为</a:t>
            </a:r>
            <a:r>
              <a:rPr lang="en-US" altLang="zh-CN" sz="3200" dirty="0">
                <a:solidFill>
                  <a:srgbClr val="FF5050"/>
                </a:solidFill>
                <a:ea typeface="SimHei" panose="02010609060101010101" pitchFamily="49" charset="-122"/>
              </a:rPr>
              <a:t>onion</a:t>
            </a:r>
            <a:r>
              <a:rPr lang="zh-CN" altLang="en-US" sz="3200" dirty="0">
                <a:solidFill>
                  <a:srgbClr val="FF5050"/>
                </a:solidFill>
                <a:ea typeface="SimHei" panose="02010609060101010101" pitchFamily="49" charset="-122"/>
              </a:rPr>
              <a:t>是因为它的结构就跟洋葱相同</a:t>
            </a:r>
            <a:r>
              <a:rPr lang="zh-CN" altLang="en-US" sz="3200" dirty="0">
                <a:ea typeface="SimHei" panose="02010609060101010101" pitchFamily="49" charset="-122"/>
              </a:rPr>
              <a:t>，你只能看出它的外表而想要看到核心就必须把它层层的剥开</a:t>
            </a:r>
          </a:p>
          <a:p>
            <a:pPr>
              <a:lnSpc>
                <a:spcPct val="80000"/>
              </a:lnSpc>
            </a:pPr>
            <a:r>
              <a:rPr lang="zh-CN" altLang="en-US" sz="3200" dirty="0">
                <a:ea typeface="SimHei" panose="02010609060101010101" pitchFamily="49" charset="-122"/>
              </a:rPr>
              <a:t>每个</a:t>
            </a:r>
            <a:r>
              <a:rPr lang="en-US" altLang="zh-CN" sz="3200" dirty="0">
                <a:ea typeface="SimHei" panose="02010609060101010101" pitchFamily="49" charset="-122"/>
              </a:rPr>
              <a:t>router</a:t>
            </a:r>
            <a:r>
              <a:rPr lang="zh-CN" altLang="en-US" sz="3200" dirty="0">
                <a:ea typeface="SimHei" panose="02010609060101010101" pitchFamily="49" charset="-122"/>
              </a:rPr>
              <a:t>间传输都经过对称秘钥加密，形成层次结构。它中间所经过的各节点，好像洋葱的一层皮，把客户端包在里面</a:t>
            </a:r>
          </a:p>
        </p:txBody>
      </p:sp>
    </p:spTree>
  </p:cSld>
  <p:clrMapOvr>
    <a:masterClrMapping/>
  </p:clrMapOvr>
  <p:transition spd="slow"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556314C9-047B-8E48-9A32-225098224792}"/>
              </a:ext>
            </a:extLst>
          </p:cNvPr>
          <p:cNvSpPr>
            <a:spLocks noGrp="1" noChangeArrowheads="1"/>
          </p:cNvSpPr>
          <p:nvPr>
            <p:ph type="title"/>
          </p:nvPr>
        </p:nvSpPr>
        <p:spPr/>
        <p:txBody>
          <a:bodyPr/>
          <a:lstStyle/>
          <a:p>
            <a:pPr algn="ctr"/>
            <a:r>
              <a:rPr lang="zh-CN" altLang="en-US" sz="4800" dirty="0">
                <a:solidFill>
                  <a:srgbClr val="3E2BFF"/>
                </a:solidFill>
              </a:rPr>
              <a:t>区块链</a:t>
            </a:r>
            <a:endParaRPr lang="en-US" altLang="zh-CN" sz="4800" dirty="0">
              <a:solidFill>
                <a:srgbClr val="3E2BFF"/>
              </a:solidFill>
            </a:endParaRPr>
          </a:p>
        </p:txBody>
      </p:sp>
      <p:sp>
        <p:nvSpPr>
          <p:cNvPr id="133122" name="Rectangle 3">
            <a:extLst>
              <a:ext uri="{FF2B5EF4-FFF2-40B4-BE49-F238E27FC236}">
                <a16:creationId xmlns:a16="http://schemas.microsoft.com/office/drawing/2014/main" id="{452AAC6F-3E78-9A47-80D6-4B8A420B6F12}"/>
              </a:ext>
            </a:extLst>
          </p:cNvPr>
          <p:cNvSpPr>
            <a:spLocks noGrp="1" noChangeArrowheads="1"/>
          </p:cNvSpPr>
          <p:nvPr>
            <p:ph idx="1"/>
          </p:nvPr>
        </p:nvSpPr>
        <p:spPr>
          <a:xfrm>
            <a:off x="223025" y="1166018"/>
            <a:ext cx="8709102" cy="4525963"/>
          </a:xfrm>
        </p:spPr>
        <p:txBody>
          <a:bodyPr/>
          <a:lstStyle/>
          <a:p>
            <a:r>
              <a:rPr lang="zh-CN" altLang="en-US" sz="3200" dirty="0"/>
              <a:t>区块链技术</a:t>
            </a:r>
            <a:endParaRPr lang="en-US" altLang="zh-CN" sz="3200" dirty="0"/>
          </a:p>
          <a:p>
            <a:pPr lvl="1"/>
            <a:r>
              <a:rPr lang="zh-CN" altLang="en-US" sz="2800" dirty="0"/>
              <a:t>利用块链式数据结构来验证与存储数据</a:t>
            </a:r>
            <a:endParaRPr lang="en-US" altLang="zh-CN" sz="2800" dirty="0"/>
          </a:p>
          <a:p>
            <a:pPr lvl="1"/>
            <a:r>
              <a:rPr lang="zh-CN" altLang="en-US" sz="2800" dirty="0"/>
              <a:t>利用分布式节点共识算法来生成和更新数据</a:t>
            </a:r>
            <a:endParaRPr lang="en-US" altLang="zh-CN" sz="2800" dirty="0"/>
          </a:p>
          <a:p>
            <a:pPr lvl="1"/>
            <a:r>
              <a:rPr lang="zh-CN" altLang="en-US" sz="2800" dirty="0"/>
              <a:t>利用密码学的方式保证数据传输和访问的安全</a:t>
            </a:r>
            <a:endParaRPr lang="en-US" altLang="zh-CN" sz="2800" dirty="0"/>
          </a:p>
          <a:p>
            <a:pPr lvl="1"/>
            <a:r>
              <a:rPr lang="zh-CN" altLang="en-US" sz="2800" dirty="0"/>
              <a:t>利用由自动化脚本代码组成的智能合约来编程和操作数据</a:t>
            </a:r>
            <a:endParaRPr lang="en-US" altLang="zh-CN" sz="2800" dirty="0"/>
          </a:p>
          <a:p>
            <a:pPr marL="342900" lvl="1" indent="0">
              <a:buNone/>
            </a:pPr>
            <a:r>
              <a:rPr lang="zh-CN" altLang="en-US" sz="3200" dirty="0"/>
              <a:t>的一种全新的分布式基础架构与计算方式</a:t>
            </a:r>
            <a:endParaRPr lang="en-US" altLang="zh-CN" sz="2900" dirty="0"/>
          </a:p>
          <a:p>
            <a:r>
              <a:rPr lang="zh-CN" altLang="en-US" sz="3200" dirty="0"/>
              <a:t>区块链网络具有</a:t>
            </a:r>
            <a:r>
              <a:rPr lang="en-US" altLang="zh-CN" sz="3200" dirty="0"/>
              <a:t>P2P</a:t>
            </a:r>
            <a:r>
              <a:rPr lang="zh-CN" altLang="en-US" sz="3200" dirty="0"/>
              <a:t>的特性</a:t>
            </a:r>
          </a:p>
        </p:txBody>
      </p:sp>
    </p:spTree>
  </p:cSld>
  <p:clrMapOvr>
    <a:masterClrMapping/>
  </p:clrMapOvr>
  <p:transition spd="slow"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6">
            <a:extLst>
              <a:ext uri="{FF2B5EF4-FFF2-40B4-BE49-F238E27FC236}">
                <a16:creationId xmlns:a16="http://schemas.microsoft.com/office/drawing/2014/main" id="{8AEDB7F2-5308-9A43-A290-C14D2793548C}"/>
              </a:ext>
            </a:extLst>
          </p:cNvPr>
          <p:cNvSpPr>
            <a:spLocks noGrp="1" noChangeArrowheads="1"/>
          </p:cNvSpPr>
          <p:nvPr>
            <p:ph type="title"/>
          </p:nvPr>
        </p:nvSpPr>
        <p:spPr/>
        <p:txBody>
          <a:bodyPr/>
          <a:lstStyle/>
          <a:p>
            <a:pPr algn="ctr" eaLnBrk="1" hangingPunct="1"/>
            <a:r>
              <a:rPr lang="zh-CN" altLang="en-US" sz="4800" dirty="0">
                <a:solidFill>
                  <a:srgbClr val="3E2BFF"/>
                </a:solidFill>
              </a:rPr>
              <a:t>区块链网络基本概念</a:t>
            </a:r>
            <a:endParaRPr lang="en-US" altLang="ko-KR" sz="4800" dirty="0">
              <a:solidFill>
                <a:srgbClr val="3E2BFF"/>
              </a:solidFill>
            </a:endParaRPr>
          </a:p>
        </p:txBody>
      </p:sp>
      <p:sp>
        <p:nvSpPr>
          <p:cNvPr id="2" name="内容占位符 1">
            <a:extLst>
              <a:ext uri="{FF2B5EF4-FFF2-40B4-BE49-F238E27FC236}">
                <a16:creationId xmlns:a16="http://schemas.microsoft.com/office/drawing/2014/main" id="{A5227889-215E-7B43-9B9C-ABDCFFF17080}"/>
              </a:ext>
            </a:extLst>
          </p:cNvPr>
          <p:cNvSpPr>
            <a:spLocks noGrp="1"/>
          </p:cNvSpPr>
          <p:nvPr>
            <p:ph idx="1"/>
          </p:nvPr>
        </p:nvSpPr>
        <p:spPr>
          <a:xfrm>
            <a:off x="62121" y="1135556"/>
            <a:ext cx="8981518" cy="1535941"/>
          </a:xfrm>
        </p:spPr>
        <p:txBody>
          <a:bodyPr/>
          <a:lstStyle/>
          <a:p>
            <a:r>
              <a:rPr lang="zh-CN" altLang="en-US" sz="3200" dirty="0">
                <a:ea typeface="SimHei" panose="02010609060101010101" pitchFamily="49" charset="-122"/>
              </a:rPr>
              <a:t>区块链网络定义</a:t>
            </a:r>
          </a:p>
          <a:p>
            <a:pPr lvl="1"/>
            <a:r>
              <a:rPr lang="zh-CN" altLang="en-US" sz="2800" dirty="0">
                <a:ea typeface="SimHei" panose="02010609060101010101" pitchFamily="49" charset="-122"/>
              </a:rPr>
              <a:t>区块链网络是一种基于</a:t>
            </a:r>
            <a:r>
              <a:rPr lang="en-US" altLang="zh-CN" sz="2800" dirty="0">
                <a:ea typeface="SimHei" panose="02010609060101010101" pitchFamily="49" charset="-122"/>
              </a:rPr>
              <a:t>P2P</a:t>
            </a:r>
            <a:r>
              <a:rPr lang="zh-CN" altLang="en-US" sz="2800" dirty="0">
                <a:ea typeface="SimHei" panose="02010609060101010101" pitchFamily="49" charset="-122"/>
              </a:rPr>
              <a:t>基本网络技术的新型 </a:t>
            </a:r>
            <a:r>
              <a:rPr lang="en-US" altLang="zh-CN" sz="2800" dirty="0">
                <a:ea typeface="SimHei" panose="02010609060101010101" pitchFamily="49" charset="-122"/>
              </a:rPr>
              <a:t>P2P</a:t>
            </a:r>
            <a:r>
              <a:rPr lang="zh-CN" altLang="en-US" sz="2800" dirty="0">
                <a:ea typeface="SimHei" panose="02010609060101010101" pitchFamily="49" charset="-122"/>
              </a:rPr>
              <a:t> 网络应用</a:t>
            </a:r>
            <a:endParaRPr lang="en-US" altLang="ko-KR" sz="2800" dirty="0">
              <a:ea typeface="SimHei" panose="02010609060101010101" pitchFamily="49" charset="-122"/>
            </a:endParaRPr>
          </a:p>
        </p:txBody>
      </p:sp>
      <p:grpSp>
        <p:nvGrpSpPr>
          <p:cNvPr id="135170" name="组合 1">
            <a:extLst>
              <a:ext uri="{FF2B5EF4-FFF2-40B4-BE49-F238E27FC236}">
                <a16:creationId xmlns:a16="http://schemas.microsoft.com/office/drawing/2014/main" id="{8C10F260-B806-F640-B5C4-4DCA88C008C0}"/>
              </a:ext>
            </a:extLst>
          </p:cNvPr>
          <p:cNvGrpSpPr>
            <a:grpSpLocks/>
          </p:cNvGrpSpPr>
          <p:nvPr/>
        </p:nvGrpSpPr>
        <p:grpSpPr bwMode="auto">
          <a:xfrm>
            <a:off x="1266825" y="2827338"/>
            <a:ext cx="6958013" cy="3101975"/>
            <a:chOff x="1266643" y="2827338"/>
            <a:chExt cx="6958186" cy="3102488"/>
          </a:xfrm>
        </p:grpSpPr>
        <p:sp>
          <p:nvSpPr>
            <p:cNvPr id="8" name="矩形 7">
              <a:extLst>
                <a:ext uri="{FF2B5EF4-FFF2-40B4-BE49-F238E27FC236}">
                  <a16:creationId xmlns:a16="http://schemas.microsoft.com/office/drawing/2014/main" id="{E3DA3D49-6040-5E4B-9EAE-C6AC0E73F301}"/>
                </a:ext>
              </a:extLst>
            </p:cNvPr>
            <p:cNvSpPr/>
            <p:nvPr/>
          </p:nvSpPr>
          <p:spPr>
            <a:xfrm>
              <a:off x="1288869" y="4562762"/>
              <a:ext cx="6935960" cy="1367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pic>
          <p:nvPicPr>
            <p:cNvPr id="135174" name="图片 10">
              <a:extLst>
                <a:ext uri="{FF2B5EF4-FFF2-40B4-BE49-F238E27FC236}">
                  <a16:creationId xmlns:a16="http://schemas.microsoft.com/office/drawing/2014/main" id="{DD41CAA5-E634-C14C-A05F-85653716F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092" y="4671001"/>
              <a:ext cx="889694" cy="8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5" name="矩形 11">
              <a:extLst>
                <a:ext uri="{FF2B5EF4-FFF2-40B4-BE49-F238E27FC236}">
                  <a16:creationId xmlns:a16="http://schemas.microsoft.com/office/drawing/2014/main" id="{9B29CD54-5A45-324C-A97B-284C30AA4F0B}"/>
                </a:ext>
              </a:extLst>
            </p:cNvPr>
            <p:cNvSpPr>
              <a:spLocks noChangeArrowheads="1"/>
            </p:cNvSpPr>
            <p:nvPr/>
          </p:nvSpPr>
          <p:spPr bwMode="auto">
            <a:xfrm>
              <a:off x="2167585" y="5578651"/>
              <a:ext cx="1980078" cy="30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cs typeface="SimHei" panose="02010609060101010101" pitchFamily="49" charset="-122"/>
                </a:rPr>
                <a:t>全分布式非结构化拓扑</a:t>
              </a:r>
            </a:p>
          </p:txBody>
        </p:sp>
        <p:sp>
          <p:nvSpPr>
            <p:cNvPr id="135176" name="矩形 12">
              <a:extLst>
                <a:ext uri="{FF2B5EF4-FFF2-40B4-BE49-F238E27FC236}">
                  <a16:creationId xmlns:a16="http://schemas.microsoft.com/office/drawing/2014/main" id="{E36E243D-837F-1A4A-B2ED-0B57DB24ECEF}"/>
                </a:ext>
              </a:extLst>
            </p:cNvPr>
            <p:cNvSpPr>
              <a:spLocks noChangeArrowheads="1"/>
            </p:cNvSpPr>
            <p:nvPr/>
          </p:nvSpPr>
          <p:spPr bwMode="auto">
            <a:xfrm>
              <a:off x="4135291" y="5578651"/>
              <a:ext cx="2500578" cy="30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cs typeface="SimHei" panose="02010609060101010101" pitchFamily="49" charset="-122"/>
                </a:rPr>
                <a:t>全分布式结构化拓扑（</a:t>
              </a:r>
              <a:r>
                <a:rPr lang="en-US" altLang="zh-CN" sz="1400" dirty="0">
                  <a:latin typeface="微软雅黑" panose="020B0503020204020204" pitchFamily="34" charset="-122"/>
                  <a:ea typeface="微软雅黑" panose="020B0503020204020204" pitchFamily="34" charset="-122"/>
                  <a:cs typeface="SimHei" panose="02010609060101010101" pitchFamily="49" charset="-122"/>
                </a:rPr>
                <a:t>DHT</a:t>
              </a:r>
              <a:r>
                <a:rPr lang="zh-CN" altLang="en-US" sz="1400" dirty="0">
                  <a:latin typeface="微软雅黑" panose="020B0503020204020204" pitchFamily="34" charset="-122"/>
                  <a:ea typeface="微软雅黑" panose="020B0503020204020204" pitchFamily="34" charset="-122"/>
                  <a:cs typeface="SimHei" panose="02010609060101010101" pitchFamily="49" charset="-122"/>
                </a:rPr>
                <a:t>）</a:t>
              </a:r>
              <a:endParaRPr lang="zh-CN" altLang="en-US" sz="1400" dirty="0">
                <a:ea typeface="等线" panose="02010600030101010101" pitchFamily="2" charset="-122"/>
                <a:cs typeface="SimHei" panose="02010609060101010101" pitchFamily="49" charset="-122"/>
              </a:endParaRPr>
            </a:p>
          </p:txBody>
        </p:sp>
        <p:pic>
          <p:nvPicPr>
            <p:cNvPr id="135177" name="图片 13">
              <a:extLst>
                <a:ext uri="{FF2B5EF4-FFF2-40B4-BE49-F238E27FC236}">
                  <a16:creationId xmlns:a16="http://schemas.microsoft.com/office/drawing/2014/main" id="{73567623-C38A-6744-9976-44B68D8F7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934" y="4817574"/>
              <a:ext cx="1494484" cy="60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8" name="图片 14">
              <a:extLst>
                <a:ext uri="{FF2B5EF4-FFF2-40B4-BE49-F238E27FC236}">
                  <a16:creationId xmlns:a16="http://schemas.microsoft.com/office/drawing/2014/main" id="{E4964864-8EEE-8C4C-8CE8-6160D1D0F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015" y="4797653"/>
              <a:ext cx="1116010" cy="68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9" name="矩形 15">
              <a:extLst>
                <a:ext uri="{FF2B5EF4-FFF2-40B4-BE49-F238E27FC236}">
                  <a16:creationId xmlns:a16="http://schemas.microsoft.com/office/drawing/2014/main" id="{18584E9B-8B8E-494C-BCE4-3A3B188133E1}"/>
                </a:ext>
              </a:extLst>
            </p:cNvPr>
            <p:cNvSpPr>
              <a:spLocks noChangeArrowheads="1"/>
            </p:cNvSpPr>
            <p:nvPr/>
          </p:nvSpPr>
          <p:spPr bwMode="auto">
            <a:xfrm>
              <a:off x="6892354" y="5578651"/>
              <a:ext cx="1332475" cy="30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cs typeface="SimHei" panose="02010609060101010101" pitchFamily="49" charset="-122"/>
                </a:rPr>
                <a:t>半分布式拓扑</a:t>
              </a:r>
            </a:p>
          </p:txBody>
        </p:sp>
        <p:grpSp>
          <p:nvGrpSpPr>
            <p:cNvPr id="135180" name="组合 16">
              <a:extLst>
                <a:ext uri="{FF2B5EF4-FFF2-40B4-BE49-F238E27FC236}">
                  <a16:creationId xmlns:a16="http://schemas.microsoft.com/office/drawing/2014/main" id="{6AB4B0A5-532C-A24A-816C-3BF0966BC081}"/>
                </a:ext>
              </a:extLst>
            </p:cNvPr>
            <p:cNvGrpSpPr>
              <a:grpSpLocks/>
            </p:cNvGrpSpPr>
            <p:nvPr/>
          </p:nvGrpSpPr>
          <p:grpSpPr bwMode="auto">
            <a:xfrm>
              <a:off x="1388884" y="4804102"/>
              <a:ext cx="641143" cy="882796"/>
              <a:chOff x="638323" y="5003967"/>
              <a:chExt cx="641143" cy="882796"/>
            </a:xfrm>
          </p:grpSpPr>
          <p:sp>
            <p:nvSpPr>
              <p:cNvPr id="18" name="圆角矩形 17">
                <a:extLst>
                  <a:ext uri="{FF2B5EF4-FFF2-40B4-BE49-F238E27FC236}">
                    <a16:creationId xmlns:a16="http://schemas.microsoft.com/office/drawing/2014/main" id="{B2873B96-8F39-E94F-952E-E93E2480ACF3}"/>
                  </a:ext>
                </a:extLst>
              </p:cNvPr>
              <p:cNvSpPr/>
              <p:nvPr/>
            </p:nvSpPr>
            <p:spPr>
              <a:xfrm>
                <a:off x="638323" y="5003967"/>
                <a:ext cx="617552" cy="8827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35194" name="矩形 18">
                <a:extLst>
                  <a:ext uri="{FF2B5EF4-FFF2-40B4-BE49-F238E27FC236}">
                    <a16:creationId xmlns:a16="http://schemas.microsoft.com/office/drawing/2014/main" id="{840194A2-4063-FA44-B0CA-0E91B4CAE710}"/>
                  </a:ext>
                </a:extLst>
              </p:cNvPr>
              <p:cNvSpPr>
                <a:spLocks noChangeArrowheads="1"/>
              </p:cNvSpPr>
              <p:nvPr/>
            </p:nvSpPr>
            <p:spPr bwMode="auto">
              <a:xfrm>
                <a:off x="644870" y="5029267"/>
                <a:ext cx="634596" cy="83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a:lnSpc>
                    <a:spcPct val="100000"/>
                  </a:lnSpc>
                  <a:spcBef>
                    <a:spcPct val="0"/>
                  </a:spcBef>
                  <a:buFontTx/>
                  <a:buNone/>
                </a:pPr>
                <a:r>
                  <a:rPr lang="en-US" altLang="zh-CN" sz="1200" dirty="0">
                    <a:solidFill>
                      <a:srgbClr val="FFFFFF"/>
                    </a:solidFill>
                    <a:latin typeface="微软雅黑" panose="020B0503020204020204" pitchFamily="34" charset="-122"/>
                    <a:ea typeface="微软雅黑" panose="020B0503020204020204" pitchFamily="34" charset="-122"/>
                  </a:rPr>
                  <a:t>P2P </a:t>
                </a:r>
              </a:p>
              <a:p>
                <a:pPr algn="ctr">
                  <a:lnSpc>
                    <a:spcPct val="100000"/>
                  </a:lnSpc>
                  <a:spcBef>
                    <a:spcPct val="0"/>
                  </a:spcBef>
                  <a:buFontTx/>
                  <a:buNone/>
                </a:pPr>
                <a:r>
                  <a:rPr lang="zh-CN" altLang="en-US" sz="1200" dirty="0">
                    <a:solidFill>
                      <a:srgbClr val="FFFFFF"/>
                    </a:solidFill>
                    <a:latin typeface="微软雅黑" panose="020B0503020204020204" pitchFamily="34" charset="-122"/>
                    <a:ea typeface="微软雅黑" panose="020B0503020204020204" pitchFamily="34" charset="-122"/>
                  </a:rPr>
                  <a:t>基本网络技术</a:t>
                </a:r>
              </a:p>
            </p:txBody>
          </p:sp>
        </p:grpSp>
        <p:sp>
          <p:nvSpPr>
            <p:cNvPr id="20" name="矩形 19">
              <a:extLst>
                <a:ext uri="{FF2B5EF4-FFF2-40B4-BE49-F238E27FC236}">
                  <a16:creationId xmlns:a16="http://schemas.microsoft.com/office/drawing/2014/main" id="{34BD16FE-8B82-DE48-AC74-CBD15017BB64}"/>
                </a:ext>
              </a:extLst>
            </p:cNvPr>
            <p:cNvSpPr/>
            <p:nvPr/>
          </p:nvSpPr>
          <p:spPr>
            <a:xfrm>
              <a:off x="1266643" y="2827338"/>
              <a:ext cx="6958186" cy="1120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pSp>
          <p:nvGrpSpPr>
            <p:cNvPr id="135182" name="组合 20">
              <a:extLst>
                <a:ext uri="{FF2B5EF4-FFF2-40B4-BE49-F238E27FC236}">
                  <a16:creationId xmlns:a16="http://schemas.microsoft.com/office/drawing/2014/main" id="{DD433470-48DA-3C49-8559-0DA3B44C1EA7}"/>
                </a:ext>
              </a:extLst>
            </p:cNvPr>
            <p:cNvGrpSpPr>
              <a:grpSpLocks/>
            </p:cNvGrpSpPr>
            <p:nvPr/>
          </p:nvGrpSpPr>
          <p:grpSpPr bwMode="auto">
            <a:xfrm>
              <a:off x="1360308" y="3482659"/>
              <a:ext cx="646091" cy="430959"/>
              <a:chOff x="639405" y="5483125"/>
              <a:chExt cx="646091" cy="430959"/>
            </a:xfrm>
          </p:grpSpPr>
          <p:sp>
            <p:nvSpPr>
              <p:cNvPr id="22" name="圆角矩形 21">
                <a:extLst>
                  <a:ext uri="{FF2B5EF4-FFF2-40B4-BE49-F238E27FC236}">
                    <a16:creationId xmlns:a16="http://schemas.microsoft.com/office/drawing/2014/main" id="{2CDE305E-C421-404B-A8B5-C72DE86971DF}"/>
                  </a:ext>
                </a:extLst>
              </p:cNvPr>
              <p:cNvSpPr/>
              <p:nvPr/>
            </p:nvSpPr>
            <p:spPr>
              <a:xfrm>
                <a:off x="639405" y="5483549"/>
                <a:ext cx="615965" cy="40329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35192" name="矩形 22">
                <a:extLst>
                  <a:ext uri="{FF2B5EF4-FFF2-40B4-BE49-F238E27FC236}">
                    <a16:creationId xmlns:a16="http://schemas.microsoft.com/office/drawing/2014/main" id="{C0773F82-D623-1540-ADFB-E8CA1BC04790}"/>
                  </a:ext>
                </a:extLst>
              </p:cNvPr>
              <p:cNvSpPr>
                <a:spLocks noChangeArrowheads="1"/>
              </p:cNvSpPr>
              <p:nvPr/>
            </p:nvSpPr>
            <p:spPr bwMode="auto">
              <a:xfrm>
                <a:off x="650900" y="5483125"/>
                <a:ext cx="634596" cy="43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a:lnSpc>
                    <a:spcPct val="100000"/>
                  </a:lnSpc>
                  <a:spcBef>
                    <a:spcPct val="0"/>
                  </a:spcBef>
                  <a:buFontTx/>
                  <a:buNone/>
                </a:pPr>
                <a:r>
                  <a:rPr lang="zh-CN" altLang="en-US" sz="1100" dirty="0">
                    <a:solidFill>
                      <a:srgbClr val="FFFFFF"/>
                    </a:solidFill>
                    <a:latin typeface="微软雅黑" panose="020B0503020204020204" pitchFamily="34" charset="-122"/>
                    <a:ea typeface="微软雅黑" panose="020B0503020204020204" pitchFamily="34" charset="-122"/>
                  </a:rPr>
                  <a:t>应用</a:t>
                </a:r>
                <a:endParaRPr lang="en-US" altLang="zh-CN" sz="1100" dirty="0">
                  <a:solidFill>
                    <a:srgbClr val="FFFFFF"/>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1100" dirty="0">
                    <a:solidFill>
                      <a:srgbClr val="FFFFFF"/>
                    </a:solidFill>
                    <a:latin typeface="微软雅黑" panose="020B0503020204020204" pitchFamily="34" charset="-122"/>
                    <a:ea typeface="微软雅黑" panose="020B0503020204020204" pitchFamily="34" charset="-122"/>
                  </a:rPr>
                  <a:t>场景</a:t>
                </a:r>
                <a:endParaRPr lang="en-US" altLang="zh-CN" sz="1050" dirty="0">
                  <a:solidFill>
                    <a:srgbClr val="FFFFFF"/>
                  </a:solidFill>
                  <a:latin typeface="微软雅黑" panose="020B0503020204020204" pitchFamily="34" charset="-122"/>
                  <a:ea typeface="微软雅黑" panose="020B0503020204020204" pitchFamily="34" charset="-122"/>
                </a:endParaRPr>
              </a:p>
            </p:txBody>
          </p:sp>
        </p:grpSp>
        <p:sp>
          <p:nvSpPr>
            <p:cNvPr id="26" name="圆角矩形 25">
              <a:extLst>
                <a:ext uri="{FF2B5EF4-FFF2-40B4-BE49-F238E27FC236}">
                  <a16:creationId xmlns:a16="http://schemas.microsoft.com/office/drawing/2014/main" id="{00D0E55B-0A0C-A048-B342-181893E4BF99}"/>
                </a:ext>
              </a:extLst>
            </p:cNvPr>
            <p:cNvSpPr/>
            <p:nvPr/>
          </p:nvSpPr>
          <p:spPr>
            <a:xfrm>
              <a:off x="3206616" y="3521190"/>
              <a:ext cx="3776757" cy="27627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135184" name="矩形 26">
              <a:extLst>
                <a:ext uri="{FF2B5EF4-FFF2-40B4-BE49-F238E27FC236}">
                  <a16:creationId xmlns:a16="http://schemas.microsoft.com/office/drawing/2014/main" id="{AF5226A5-06CF-304B-B72D-9B31EBF3793F}"/>
                </a:ext>
              </a:extLst>
            </p:cNvPr>
            <p:cNvSpPr>
              <a:spLocks noChangeArrowheads="1"/>
            </p:cNvSpPr>
            <p:nvPr/>
          </p:nvSpPr>
          <p:spPr bwMode="auto">
            <a:xfrm>
              <a:off x="4681699" y="3487649"/>
              <a:ext cx="800239" cy="3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cs typeface="SimHei" panose="02010609060101010101" pitchFamily="49" charset="-122"/>
                </a:rPr>
                <a:t>区块链</a:t>
              </a:r>
            </a:p>
          </p:txBody>
        </p:sp>
        <p:sp>
          <p:nvSpPr>
            <p:cNvPr id="135185" name="矩形 28">
              <a:extLst>
                <a:ext uri="{FF2B5EF4-FFF2-40B4-BE49-F238E27FC236}">
                  <a16:creationId xmlns:a16="http://schemas.microsoft.com/office/drawing/2014/main" id="{3AD86E0D-8D3A-8F4C-8EF7-5ECBE59CD048}"/>
                </a:ext>
              </a:extLst>
            </p:cNvPr>
            <p:cNvSpPr>
              <a:spLocks noChangeArrowheads="1"/>
            </p:cNvSpPr>
            <p:nvPr/>
          </p:nvSpPr>
          <p:spPr bwMode="auto">
            <a:xfrm>
              <a:off x="3635176" y="4117140"/>
              <a:ext cx="2777281" cy="33861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zh-CN" altLang="en-US" sz="1600" dirty="0">
                  <a:solidFill>
                    <a:srgbClr val="FFFF00"/>
                  </a:solidFill>
                  <a:latin typeface="微软雅黑" panose="020B0503020204020204" pitchFamily="34" charset="-122"/>
                  <a:ea typeface="微软雅黑" panose="020B0503020204020204" pitchFamily="34" charset="-122"/>
                  <a:cs typeface="SimHei" panose="02010609060101010101" pitchFamily="49" charset="-122"/>
                </a:rPr>
                <a:t>新型 </a:t>
              </a:r>
              <a:r>
                <a:rPr lang="en-US" altLang="zh-CN" sz="1600" dirty="0">
                  <a:solidFill>
                    <a:srgbClr val="FFFF00"/>
                  </a:solidFill>
                  <a:latin typeface="微软雅黑" panose="020B0503020204020204" pitchFamily="34" charset="-122"/>
                  <a:ea typeface="微软雅黑" panose="020B0503020204020204" pitchFamily="34" charset="-122"/>
                  <a:cs typeface="SimHei" panose="02010609060101010101" pitchFamily="49" charset="-122"/>
                </a:rPr>
                <a:t>P2P </a:t>
              </a:r>
              <a:r>
                <a:rPr lang="zh-CN" altLang="en-US" sz="1600" dirty="0">
                  <a:solidFill>
                    <a:srgbClr val="FFFF00"/>
                  </a:solidFill>
                  <a:latin typeface="微软雅黑" panose="020B0503020204020204" pitchFamily="34" charset="-122"/>
                  <a:ea typeface="微软雅黑" panose="020B0503020204020204" pitchFamily="34" charset="-122"/>
                  <a:cs typeface="SimHei" panose="02010609060101010101" pitchFamily="49" charset="-122"/>
                </a:rPr>
                <a:t>网络应用</a:t>
              </a:r>
              <a:r>
                <a:rPr lang="en-US" altLang="zh-CN" sz="1600" dirty="0">
                  <a:solidFill>
                    <a:srgbClr val="FFFF00"/>
                  </a:solidFill>
                  <a:latin typeface="微软雅黑" panose="020B0503020204020204" pitchFamily="34" charset="-122"/>
                  <a:ea typeface="微软雅黑" panose="020B0503020204020204" pitchFamily="34" charset="-122"/>
                  <a:cs typeface="SimHei" panose="02010609060101010101" pitchFamily="49" charset="-122"/>
                </a:rPr>
                <a:t>---</a:t>
              </a:r>
              <a:r>
                <a:rPr lang="zh-CN" altLang="en-US" sz="1600" dirty="0">
                  <a:solidFill>
                    <a:srgbClr val="FFFF00"/>
                  </a:solidFill>
                  <a:latin typeface="微软雅黑" panose="020B0503020204020204" pitchFamily="34" charset="-122"/>
                  <a:ea typeface="微软雅黑" panose="020B0503020204020204" pitchFamily="34" charset="-122"/>
                  <a:cs typeface="SimHei" panose="02010609060101010101" pitchFamily="49" charset="-122"/>
                </a:rPr>
                <a:t>区块链</a:t>
              </a:r>
            </a:p>
          </p:txBody>
        </p:sp>
        <p:grpSp>
          <p:nvGrpSpPr>
            <p:cNvPr id="135186" name="组合 29">
              <a:extLst>
                <a:ext uri="{FF2B5EF4-FFF2-40B4-BE49-F238E27FC236}">
                  <a16:creationId xmlns:a16="http://schemas.microsoft.com/office/drawing/2014/main" id="{4BA66E82-A01E-3C40-A1CC-1D25A6D95FE0}"/>
                </a:ext>
              </a:extLst>
            </p:cNvPr>
            <p:cNvGrpSpPr>
              <a:grpSpLocks/>
            </p:cNvGrpSpPr>
            <p:nvPr/>
          </p:nvGrpSpPr>
          <p:grpSpPr bwMode="auto">
            <a:xfrm>
              <a:off x="1366659" y="2931713"/>
              <a:ext cx="647450" cy="430959"/>
              <a:chOff x="638046" y="5483125"/>
              <a:chExt cx="647450" cy="430959"/>
            </a:xfrm>
          </p:grpSpPr>
          <p:sp>
            <p:nvSpPr>
              <p:cNvPr id="31" name="圆角矩形 30">
                <a:extLst>
                  <a:ext uri="{FF2B5EF4-FFF2-40B4-BE49-F238E27FC236}">
                    <a16:creationId xmlns:a16="http://schemas.microsoft.com/office/drawing/2014/main" id="{75788855-8F22-994C-9EB7-53E4B72B37DF}"/>
                  </a:ext>
                </a:extLst>
              </p:cNvPr>
              <p:cNvSpPr/>
              <p:nvPr/>
            </p:nvSpPr>
            <p:spPr>
              <a:xfrm>
                <a:off x="638046" y="5483542"/>
                <a:ext cx="617552" cy="40329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000"/>
              </a:p>
            </p:txBody>
          </p:sp>
          <p:sp>
            <p:nvSpPr>
              <p:cNvPr id="135190" name="矩形 31">
                <a:extLst>
                  <a:ext uri="{FF2B5EF4-FFF2-40B4-BE49-F238E27FC236}">
                    <a16:creationId xmlns:a16="http://schemas.microsoft.com/office/drawing/2014/main" id="{D98407A3-757B-2A44-8160-64949118E255}"/>
                  </a:ext>
                </a:extLst>
              </p:cNvPr>
              <p:cNvSpPr>
                <a:spLocks noChangeArrowheads="1"/>
              </p:cNvSpPr>
              <p:nvPr/>
            </p:nvSpPr>
            <p:spPr bwMode="auto">
              <a:xfrm>
                <a:off x="650900" y="5483125"/>
                <a:ext cx="634596" cy="43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Tx/>
                  <a:buNone/>
                </a:pPr>
                <a:r>
                  <a:rPr lang="zh-CN" altLang="en-US" sz="1100" dirty="0">
                    <a:solidFill>
                      <a:srgbClr val="FFFFFF"/>
                    </a:solidFill>
                    <a:latin typeface="微软雅黑" panose="020B0503020204020204" pitchFamily="34" charset="-122"/>
                    <a:ea typeface="微软雅黑" panose="020B0503020204020204" pitchFamily="34" charset="-122"/>
                  </a:rPr>
                  <a:t>相关</a:t>
                </a:r>
                <a:endParaRPr lang="en-US" altLang="zh-CN" sz="11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Tx/>
                  <a:buNone/>
                </a:pPr>
                <a:r>
                  <a:rPr lang="zh-CN" altLang="en-US" sz="1100" dirty="0">
                    <a:solidFill>
                      <a:srgbClr val="FFFFFF"/>
                    </a:solidFill>
                    <a:latin typeface="微软雅黑" panose="020B0503020204020204" pitchFamily="34" charset="-122"/>
                    <a:ea typeface="微软雅黑" panose="020B0503020204020204" pitchFamily="34" charset="-122"/>
                  </a:rPr>
                  <a:t>项目</a:t>
                </a:r>
                <a:endParaRPr lang="en-US" altLang="zh-CN" sz="1100" dirty="0">
                  <a:solidFill>
                    <a:srgbClr val="FFFFFF"/>
                  </a:solidFill>
                  <a:latin typeface="微软雅黑" panose="020B0503020204020204" pitchFamily="34" charset="-122"/>
                  <a:ea typeface="微软雅黑" panose="020B0503020204020204" pitchFamily="34" charset="-122"/>
                </a:endParaRPr>
              </a:p>
            </p:txBody>
          </p:sp>
        </p:grpSp>
        <p:sp>
          <p:nvSpPr>
            <p:cNvPr id="35" name="圆角矩形 34">
              <a:extLst>
                <a:ext uri="{FF2B5EF4-FFF2-40B4-BE49-F238E27FC236}">
                  <a16:creationId xmlns:a16="http://schemas.microsoft.com/office/drawing/2014/main" id="{A5812AE2-5C7F-1545-BDC0-5876659510CA}"/>
                </a:ext>
              </a:extLst>
            </p:cNvPr>
            <p:cNvSpPr/>
            <p:nvPr/>
          </p:nvSpPr>
          <p:spPr>
            <a:xfrm>
              <a:off x="3214554" y="2970237"/>
              <a:ext cx="3768819" cy="27627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000"/>
            </a:p>
          </p:txBody>
        </p:sp>
        <p:sp>
          <p:nvSpPr>
            <p:cNvPr id="135188" name="矩形 35">
              <a:extLst>
                <a:ext uri="{FF2B5EF4-FFF2-40B4-BE49-F238E27FC236}">
                  <a16:creationId xmlns:a16="http://schemas.microsoft.com/office/drawing/2014/main" id="{C2F10D34-FF4E-7642-8EB5-D765598A0698}"/>
                </a:ext>
              </a:extLst>
            </p:cNvPr>
            <p:cNvSpPr>
              <a:spLocks noChangeArrowheads="1"/>
            </p:cNvSpPr>
            <p:nvPr/>
          </p:nvSpPr>
          <p:spPr bwMode="auto">
            <a:xfrm>
              <a:off x="3233234" y="2958286"/>
              <a:ext cx="3397809" cy="3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1600">
                  <a:latin typeface="微软雅黑" panose="020B0503020204020204" pitchFamily="34" charset="-122"/>
                  <a:ea typeface="微软雅黑" panose="020B0503020204020204" pitchFamily="34" charset="-122"/>
                  <a:cs typeface="SimHei" panose="02010609060101010101" pitchFamily="49" charset="-122"/>
                </a:rPr>
                <a:t>Bitcoin</a:t>
              </a:r>
              <a:r>
                <a:rPr lang="zh-CN" altLang="en-US" sz="1600">
                  <a:latin typeface="微软雅黑" panose="020B0503020204020204" pitchFamily="34" charset="-122"/>
                  <a:ea typeface="微软雅黑" panose="020B0503020204020204" pitchFamily="34" charset="-122"/>
                  <a:cs typeface="SimHei" panose="02010609060101010101" pitchFamily="49" charset="-122"/>
                </a:rPr>
                <a:t>、</a:t>
              </a:r>
              <a:r>
                <a:rPr lang="en-US" altLang="zh-CN" sz="1600">
                  <a:latin typeface="微软雅黑" panose="020B0503020204020204" pitchFamily="34" charset="-122"/>
                  <a:ea typeface="微软雅黑" panose="020B0503020204020204" pitchFamily="34" charset="-122"/>
                  <a:cs typeface="SimHei" panose="02010609060101010101" pitchFamily="49" charset="-122"/>
                </a:rPr>
                <a:t>Ethereum </a:t>
              </a:r>
              <a:r>
                <a:rPr lang="zh-CN" altLang="en-US" sz="1600">
                  <a:latin typeface="微软雅黑" panose="020B0503020204020204" pitchFamily="34" charset="-122"/>
                  <a:ea typeface="微软雅黑" panose="020B0503020204020204" pitchFamily="34" charset="-122"/>
                  <a:cs typeface="SimHei" panose="02010609060101010101" pitchFamily="49" charset="-122"/>
                </a:rPr>
                <a:t>、</a:t>
              </a:r>
              <a:r>
                <a:rPr lang="en-US" altLang="zh-CN" sz="1600">
                  <a:latin typeface="微软雅黑" panose="020B0503020204020204" pitchFamily="34" charset="-122"/>
                  <a:ea typeface="微软雅黑" panose="020B0503020204020204" pitchFamily="34" charset="-122"/>
                  <a:cs typeface="SimHei" panose="02010609060101010101" pitchFamily="49" charset="-122"/>
                </a:rPr>
                <a:t>NKN </a:t>
              </a:r>
              <a:r>
                <a:rPr lang="zh-CN" altLang="en-US" sz="1600">
                  <a:latin typeface="微软雅黑" panose="020B0503020204020204" pitchFamily="34" charset="-122"/>
                  <a:ea typeface="微软雅黑" panose="020B0503020204020204" pitchFamily="34" charset="-122"/>
                  <a:cs typeface="SimHei" panose="02010609060101010101" pitchFamily="49" charset="-122"/>
                </a:rPr>
                <a:t>、</a:t>
              </a:r>
              <a:r>
                <a:rPr lang="en-US" altLang="zh-CN" sz="1600">
                  <a:latin typeface="微软雅黑" panose="020B0503020204020204" pitchFamily="34" charset="-122"/>
                  <a:ea typeface="微软雅黑" panose="020B0503020204020204" pitchFamily="34" charset="-122"/>
                  <a:cs typeface="SimHei" panose="02010609060101010101" pitchFamily="49" charset="-122"/>
                </a:rPr>
                <a:t>EOS</a:t>
              </a:r>
              <a:endParaRPr lang="zh-CN" altLang="en-US" sz="1600">
                <a:latin typeface="微软雅黑" panose="020B0503020204020204" pitchFamily="34" charset="-122"/>
                <a:ea typeface="微软雅黑" panose="020B0503020204020204" pitchFamily="34" charset="-122"/>
                <a:cs typeface="SimHei" panose="02010609060101010101" pitchFamily="49" charset="-122"/>
              </a:endParaRPr>
            </a:p>
          </p:txBody>
        </p:sp>
      </p:grpSp>
    </p:spTree>
  </p:cSld>
  <p:clrMapOvr>
    <a:masterClrMapping/>
  </p:clrMapOvr>
  <p:transition spd="med">
    <p:pull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6">
            <a:extLst>
              <a:ext uri="{FF2B5EF4-FFF2-40B4-BE49-F238E27FC236}">
                <a16:creationId xmlns:a16="http://schemas.microsoft.com/office/drawing/2014/main" id="{CC26CDF7-4572-764E-946F-C4226AC4B029}"/>
              </a:ext>
            </a:extLst>
          </p:cNvPr>
          <p:cNvSpPr>
            <a:spLocks noGrp="1" noChangeArrowheads="1"/>
          </p:cNvSpPr>
          <p:nvPr>
            <p:ph type="title"/>
          </p:nvPr>
        </p:nvSpPr>
        <p:spPr/>
        <p:txBody>
          <a:bodyPr/>
          <a:lstStyle/>
          <a:p>
            <a:pPr eaLnBrk="1" hangingPunct="1"/>
            <a:r>
              <a:rPr lang="zh-CN" altLang="en-US" sz="4800" dirty="0">
                <a:solidFill>
                  <a:srgbClr val="3E2BFF"/>
                </a:solidFill>
              </a:rPr>
              <a:t>区块链网络基本概念</a:t>
            </a:r>
            <a:endParaRPr lang="en-US" altLang="ko-KR" sz="4800" dirty="0">
              <a:solidFill>
                <a:srgbClr val="3E2BFF"/>
              </a:solidFill>
            </a:endParaRPr>
          </a:p>
        </p:txBody>
      </p:sp>
      <p:sp>
        <p:nvSpPr>
          <p:cNvPr id="2" name="内容占位符 1">
            <a:extLst>
              <a:ext uri="{FF2B5EF4-FFF2-40B4-BE49-F238E27FC236}">
                <a16:creationId xmlns:a16="http://schemas.microsoft.com/office/drawing/2014/main" id="{4C4B949A-32D2-0D4B-9929-AB6CF3557A4C}"/>
              </a:ext>
            </a:extLst>
          </p:cNvPr>
          <p:cNvSpPr>
            <a:spLocks noGrp="1"/>
          </p:cNvSpPr>
          <p:nvPr>
            <p:ph idx="1"/>
          </p:nvPr>
        </p:nvSpPr>
        <p:spPr>
          <a:xfrm>
            <a:off x="89208" y="1166018"/>
            <a:ext cx="9054791" cy="1499123"/>
          </a:xfrm>
        </p:spPr>
        <p:txBody>
          <a:bodyPr/>
          <a:lstStyle/>
          <a:p>
            <a:r>
              <a:rPr lang="zh-CN" altLang="en-US" sz="2800" dirty="0">
                <a:ea typeface="SimHei" panose="02010609060101010101" pitchFamily="49" charset="-122"/>
              </a:rPr>
              <a:t>传统</a:t>
            </a:r>
            <a:r>
              <a:rPr lang="en-US" altLang="zh-CN" sz="2800" dirty="0">
                <a:ea typeface="SimHei" panose="02010609060101010101" pitchFamily="49" charset="-122"/>
              </a:rPr>
              <a:t>P2P</a:t>
            </a:r>
            <a:r>
              <a:rPr lang="zh-CN" altLang="en-US" sz="2800" dirty="0">
                <a:ea typeface="SimHei" panose="02010609060101010101" pitchFamily="49" charset="-122"/>
              </a:rPr>
              <a:t>应用 </a:t>
            </a:r>
            <a:r>
              <a:rPr lang="en-US" altLang="zh-CN" sz="2800" dirty="0">
                <a:ea typeface="SimHei" panose="02010609060101010101" pitchFamily="49" charset="-122"/>
              </a:rPr>
              <a:t>vs</a:t>
            </a:r>
            <a:r>
              <a:rPr lang="zh-CN" altLang="en-US" sz="2800" dirty="0">
                <a:ea typeface="SimHei" panose="02010609060101010101" pitchFamily="49" charset="-122"/>
              </a:rPr>
              <a:t> 区块链</a:t>
            </a:r>
            <a:endParaRPr lang="en-US" altLang="zh-CN" sz="2800" dirty="0">
              <a:ea typeface="SimHei" panose="02010609060101010101" pitchFamily="49" charset="-122"/>
            </a:endParaRPr>
          </a:p>
          <a:p>
            <a:pPr lvl="1"/>
            <a:r>
              <a:rPr lang="zh-CN" altLang="en-US" sz="2400" dirty="0">
                <a:ea typeface="SimHei" panose="02010609060101010101" pitchFamily="49" charset="-122"/>
              </a:rPr>
              <a:t>传统</a:t>
            </a:r>
            <a:r>
              <a:rPr lang="en-US" altLang="zh-CN" sz="2400" dirty="0">
                <a:ea typeface="SimHei" panose="02010609060101010101" pitchFamily="49" charset="-122"/>
              </a:rPr>
              <a:t>P2P</a:t>
            </a:r>
            <a:r>
              <a:rPr lang="zh-CN" altLang="en-US" sz="2400" dirty="0">
                <a:ea typeface="SimHei" panose="02010609060101010101" pitchFamily="49" charset="-122"/>
              </a:rPr>
              <a:t>应用和区块链虽然都采取</a:t>
            </a:r>
            <a:r>
              <a:rPr lang="en-US" altLang="zh-CN" sz="2400" dirty="0">
                <a:ea typeface="SimHei" panose="02010609060101010101" pitchFamily="49" charset="-122"/>
              </a:rPr>
              <a:t>P2P</a:t>
            </a:r>
            <a:r>
              <a:rPr lang="zh-CN" altLang="en-US" sz="2400" dirty="0">
                <a:ea typeface="SimHei" panose="02010609060101010101" pitchFamily="49" charset="-122"/>
              </a:rPr>
              <a:t>组网技术，但是两者有明显的不同</a:t>
            </a:r>
            <a:endParaRPr lang="en-US" altLang="ko-KR" sz="2400" dirty="0">
              <a:ea typeface="SimHei" panose="02010609060101010101" pitchFamily="49" charset="-122"/>
            </a:endParaRPr>
          </a:p>
        </p:txBody>
      </p:sp>
      <p:graphicFrame>
        <p:nvGraphicFramePr>
          <p:cNvPr id="28" name="表格 27">
            <a:extLst>
              <a:ext uri="{FF2B5EF4-FFF2-40B4-BE49-F238E27FC236}">
                <a16:creationId xmlns:a16="http://schemas.microsoft.com/office/drawing/2014/main" id="{CED9F02B-4CEF-F746-B37B-D8E199E04022}"/>
              </a:ext>
            </a:extLst>
          </p:cNvPr>
          <p:cNvGraphicFramePr>
            <a:graphicFrameLocks noGrp="1"/>
          </p:cNvGraphicFramePr>
          <p:nvPr>
            <p:extLst>
              <p:ext uri="{D42A27DB-BD31-4B8C-83A1-F6EECF244321}">
                <p14:modId xmlns:p14="http://schemas.microsoft.com/office/powerpoint/2010/main" val="1476117143"/>
              </p:ext>
            </p:extLst>
          </p:nvPr>
        </p:nvGraphicFramePr>
        <p:xfrm>
          <a:off x="406400" y="2827338"/>
          <a:ext cx="8483599" cy="3501986"/>
        </p:xfrm>
        <a:graphic>
          <a:graphicData uri="http://schemas.openxmlformats.org/drawingml/2006/table">
            <a:tbl>
              <a:tblPr firstRow="1" bandRow="1">
                <a:tableStyleId>{5C22544A-7EE6-4342-B048-85BDC9FD1C3A}</a:tableStyleId>
              </a:tblPr>
              <a:tblGrid>
                <a:gridCol w="1694047">
                  <a:extLst>
                    <a:ext uri="{9D8B030D-6E8A-4147-A177-3AD203B41FA5}">
                      <a16:colId xmlns:a16="http://schemas.microsoft.com/office/drawing/2014/main" val="20000"/>
                    </a:ext>
                  </a:extLst>
                </a:gridCol>
                <a:gridCol w="1699392">
                  <a:extLst>
                    <a:ext uri="{9D8B030D-6E8A-4147-A177-3AD203B41FA5}">
                      <a16:colId xmlns:a16="http://schemas.microsoft.com/office/drawing/2014/main" val="20001"/>
                    </a:ext>
                  </a:extLst>
                </a:gridCol>
                <a:gridCol w="1696720">
                  <a:extLst>
                    <a:ext uri="{9D8B030D-6E8A-4147-A177-3AD203B41FA5}">
                      <a16:colId xmlns:a16="http://schemas.microsoft.com/office/drawing/2014/main" val="20002"/>
                    </a:ext>
                  </a:extLst>
                </a:gridCol>
                <a:gridCol w="1696720">
                  <a:extLst>
                    <a:ext uri="{9D8B030D-6E8A-4147-A177-3AD203B41FA5}">
                      <a16:colId xmlns:a16="http://schemas.microsoft.com/office/drawing/2014/main" val="20003"/>
                    </a:ext>
                  </a:extLst>
                </a:gridCol>
                <a:gridCol w="1696720">
                  <a:extLst>
                    <a:ext uri="{9D8B030D-6E8A-4147-A177-3AD203B41FA5}">
                      <a16:colId xmlns:a16="http://schemas.microsoft.com/office/drawing/2014/main" val="20004"/>
                    </a:ext>
                  </a:extLst>
                </a:gridCol>
              </a:tblGrid>
              <a:tr h="757258">
                <a:tc>
                  <a:txBody>
                    <a:bodyPr/>
                    <a:lstStyle/>
                    <a:p>
                      <a:endParaRPr lang="zh-CN" altLang="en-US" sz="1800" dirty="0"/>
                    </a:p>
                  </a:txBody>
                  <a:tcPr marL="91442" marR="91442" marT="45590" marB="45590"/>
                </a:tc>
                <a:tc>
                  <a:txBody>
                    <a:bodyPr/>
                    <a:lstStyle/>
                    <a:p>
                      <a:pPr algn="ctr">
                        <a:lnSpc>
                          <a:spcPct val="200000"/>
                        </a:lnSpc>
                      </a:pPr>
                      <a:r>
                        <a:rPr lang="zh-CN" altLang="en-US" sz="2000" b="1" dirty="0">
                          <a:effectLst/>
                          <a:latin typeface="SimHei" panose="02010609060101010101" pitchFamily="49" charset="-122"/>
                          <a:ea typeface="SimHei" panose="02010609060101010101" pitchFamily="49" charset="-122"/>
                        </a:rPr>
                        <a:t>数据需求</a:t>
                      </a:r>
                      <a:r>
                        <a:rPr lang="zh-CN" altLang="en-US" sz="2000" dirty="0">
                          <a:latin typeface="SimHei" panose="02010609060101010101" pitchFamily="49" charset="-122"/>
                          <a:ea typeface="SimHei" panose="02010609060101010101" pitchFamily="49" charset="-122"/>
                        </a:rPr>
                        <a:t> </a:t>
                      </a:r>
                    </a:p>
                  </a:txBody>
                  <a:tcPr marL="91442" marR="91442" marT="45590" marB="45590"/>
                </a:tc>
                <a:tc>
                  <a:txBody>
                    <a:bodyPr/>
                    <a:lstStyle/>
                    <a:p>
                      <a:pPr algn="ctr">
                        <a:lnSpc>
                          <a:spcPct val="200000"/>
                        </a:lnSpc>
                      </a:pPr>
                      <a:r>
                        <a:rPr lang="zh-CN" altLang="en-US" sz="2000" b="1" dirty="0">
                          <a:effectLst/>
                          <a:latin typeface="SimHei" panose="02010609060101010101" pitchFamily="49" charset="-122"/>
                          <a:ea typeface="SimHei" panose="02010609060101010101" pitchFamily="49" charset="-122"/>
                        </a:rPr>
                        <a:t>网络传输</a:t>
                      </a:r>
                      <a:r>
                        <a:rPr lang="zh-CN" altLang="en-US" sz="2000" dirty="0">
                          <a:latin typeface="SimHei" panose="02010609060101010101" pitchFamily="49" charset="-122"/>
                          <a:ea typeface="SimHei" panose="02010609060101010101" pitchFamily="49" charset="-122"/>
                        </a:rPr>
                        <a:t> </a:t>
                      </a:r>
                    </a:p>
                  </a:txBody>
                  <a:tcPr marL="91442" marR="91442" marT="45590" marB="45590"/>
                </a:tc>
                <a:tc>
                  <a:txBody>
                    <a:bodyPr/>
                    <a:lstStyle/>
                    <a:p>
                      <a:pPr algn="ctr">
                        <a:lnSpc>
                          <a:spcPct val="200000"/>
                        </a:lnSpc>
                      </a:pPr>
                      <a:r>
                        <a:rPr lang="zh-CN" altLang="en-US" sz="2000" b="1" dirty="0">
                          <a:effectLst/>
                          <a:latin typeface="SimHei" panose="02010609060101010101" pitchFamily="49" charset="-122"/>
                          <a:ea typeface="SimHei" panose="02010609060101010101" pitchFamily="49" charset="-122"/>
                        </a:rPr>
                        <a:t>拓扑结构</a:t>
                      </a:r>
                      <a:r>
                        <a:rPr lang="zh-CN" altLang="en-US" sz="2000" dirty="0">
                          <a:latin typeface="SimHei" panose="02010609060101010101" pitchFamily="49" charset="-122"/>
                          <a:ea typeface="SimHei" panose="02010609060101010101" pitchFamily="49" charset="-122"/>
                        </a:rPr>
                        <a:t> </a:t>
                      </a:r>
                    </a:p>
                  </a:txBody>
                  <a:tcPr marL="91442" marR="91442" marT="45590" marB="45590"/>
                </a:tc>
                <a:tc>
                  <a:txBody>
                    <a:bodyPr/>
                    <a:lstStyle/>
                    <a:p>
                      <a:pPr algn="ctr">
                        <a:lnSpc>
                          <a:spcPct val="200000"/>
                        </a:lnSpc>
                      </a:pPr>
                      <a:r>
                        <a:rPr lang="zh-CN" altLang="en-US" sz="2000" b="1" dirty="0">
                          <a:effectLst/>
                          <a:latin typeface="SimHei" panose="02010609060101010101" pitchFamily="49" charset="-122"/>
                          <a:ea typeface="SimHei" panose="02010609060101010101" pitchFamily="49" charset="-122"/>
                        </a:rPr>
                        <a:t>安全性要求</a:t>
                      </a:r>
                      <a:r>
                        <a:rPr lang="zh-CN" altLang="en-US" sz="2000" dirty="0">
                          <a:latin typeface="SimHei" panose="02010609060101010101" pitchFamily="49" charset="-122"/>
                          <a:ea typeface="SimHei" panose="02010609060101010101" pitchFamily="49" charset="-122"/>
                        </a:rPr>
                        <a:t> </a:t>
                      </a:r>
                    </a:p>
                  </a:txBody>
                  <a:tcPr marL="91442" marR="91442" marT="45590" marB="45590"/>
                </a:tc>
                <a:extLst>
                  <a:ext uri="{0D108BD9-81ED-4DB2-BD59-A6C34878D82A}">
                    <a16:rowId xmlns:a16="http://schemas.microsoft.com/office/drawing/2014/main" val="10000"/>
                  </a:ext>
                </a:extLst>
              </a:tr>
              <a:tr h="1185324">
                <a:tc>
                  <a:txBody>
                    <a:bodyPr/>
                    <a:lstStyle/>
                    <a:p>
                      <a:pPr marL="0" marR="0" lvl="0" indent="0" algn="ctr" defTabSz="914400" rtl="0" eaLnBrk="1" fontAlgn="auto" latinLnBrk="0" hangingPunct="1">
                        <a:lnSpc>
                          <a:spcPct val="4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传统 </a:t>
                      </a:r>
                      <a:r>
                        <a:rPr lang="en-US" altLang="zh-CN" sz="1800" dirty="0">
                          <a:latin typeface="微软雅黑" panose="020B0503020204020204" pitchFamily="34" charset="-122"/>
                          <a:ea typeface="微软雅黑" panose="020B0503020204020204" pitchFamily="34" charset="-122"/>
                        </a:rPr>
                        <a:t>P2P</a:t>
                      </a:r>
                      <a:r>
                        <a:rPr lang="zh-CN" altLang="en-US" sz="1800" dirty="0">
                          <a:latin typeface="微软雅黑" panose="020B0503020204020204" pitchFamily="34" charset="-122"/>
                          <a:ea typeface="微软雅黑" panose="020B0503020204020204" pitchFamily="34" charset="-122"/>
                        </a:rPr>
                        <a:t> 应用</a:t>
                      </a:r>
                      <a:endParaRPr lang="zh-CN" altLang="en-US" sz="1800" dirty="0"/>
                    </a:p>
                  </a:txBody>
                  <a:tcPr marL="91442" marR="91442" marT="45590" marB="45590"/>
                </a:tc>
                <a:tc>
                  <a:txBody>
                    <a:bodyPr/>
                    <a:lstStyle/>
                    <a:p>
                      <a:pPr marL="285750" indent="-285750">
                        <a:buFont typeface="Arial" panose="020B0604020202020204" pitchFamily="34" charset="0"/>
                        <a:buChar char="•"/>
                      </a:pPr>
                      <a:r>
                        <a:rPr lang="zh-CN" altLang="en-US" sz="1800" b="0" dirty="0">
                          <a:effectLst/>
                          <a:latin typeface="SimHei" panose="02010609060101010101" pitchFamily="49" charset="-122"/>
                          <a:ea typeface="SimHei" panose="02010609060101010101" pitchFamily="49" charset="-122"/>
                        </a:rPr>
                        <a:t>追求数据容量</a:t>
                      </a:r>
                      <a:endParaRPr lang="en-US" altLang="zh-CN" sz="1800" b="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zh-CN" altLang="en-US" sz="1800" b="0" i="0" kern="1200" dirty="0">
                          <a:solidFill>
                            <a:schemeClr val="dk1"/>
                          </a:solidFill>
                          <a:effectLst/>
                          <a:latin typeface="SimHei" panose="02010609060101010101" pitchFamily="49" charset="-122"/>
                          <a:ea typeface="SimHei" panose="02010609060101010101" pitchFamily="49" charset="-122"/>
                          <a:cs typeface="+mn-cs"/>
                        </a:rPr>
                        <a:t>数据无法保证真实性</a:t>
                      </a:r>
                      <a:endParaRPr lang="zh-CN" altLang="en-US" sz="1800" b="0" dirty="0">
                        <a:latin typeface="SimHei" panose="02010609060101010101" pitchFamily="49" charset="-122"/>
                        <a:ea typeface="SimHei" panose="02010609060101010101" pitchFamily="49" charset="-122"/>
                      </a:endParaRPr>
                    </a:p>
                  </a:txBody>
                  <a:tcPr marL="91442" marR="91442" marT="45590" marB="45590"/>
                </a:tc>
                <a:tc>
                  <a:txBody>
                    <a:bodyPr/>
                    <a:lstStyle/>
                    <a:p>
                      <a:pPr marL="285750" indent="-285750">
                        <a:buFont typeface="Arial" panose="020B0604020202020204" pitchFamily="34" charset="0"/>
                        <a:buChar char="•"/>
                      </a:pPr>
                      <a:r>
                        <a:rPr lang="zh-CN" altLang="en-US" sz="1800" b="0" dirty="0">
                          <a:effectLst/>
                          <a:latin typeface="SimHei" panose="02010609060101010101" pitchFamily="49" charset="-122"/>
                          <a:ea typeface="SimHei" panose="02010609060101010101" pitchFamily="49" charset="-122"/>
                        </a:rPr>
                        <a:t>数据树状广播</a:t>
                      </a:r>
                      <a:r>
                        <a:rPr lang="zh-CN" altLang="en-US" sz="1800" b="0" dirty="0">
                          <a:latin typeface="SimHei" panose="02010609060101010101" pitchFamily="49" charset="-122"/>
                          <a:ea typeface="SimHei" panose="02010609060101010101" pitchFamily="49" charset="-122"/>
                        </a:rPr>
                        <a:t> </a:t>
                      </a:r>
                      <a:endParaRPr lang="en-US" altLang="zh-CN" sz="1800" b="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zh-CN" altLang="en-US" sz="1800" b="0" dirty="0">
                          <a:effectLst/>
                          <a:latin typeface="SimHei" panose="02010609060101010101" pitchFamily="49" charset="-122"/>
                          <a:ea typeface="SimHei" panose="02010609060101010101" pitchFamily="49" charset="-122"/>
                        </a:rPr>
                        <a:t>网络均衡</a:t>
                      </a:r>
                      <a:r>
                        <a:rPr lang="zh-CN" altLang="en-US" sz="1800" b="0" dirty="0">
                          <a:latin typeface="SimHei" panose="02010609060101010101" pitchFamily="49" charset="-122"/>
                          <a:ea typeface="SimHei" panose="02010609060101010101" pitchFamily="49" charset="-122"/>
                        </a:rPr>
                        <a:t> </a:t>
                      </a:r>
                    </a:p>
                  </a:txBody>
                  <a:tcPr marL="91442" marR="91442" marT="45590" marB="45590"/>
                </a:tc>
                <a:tc>
                  <a:txBody>
                    <a:bodyPr/>
                    <a:lstStyle/>
                    <a:p>
                      <a:pPr marL="285750" indent="-285750" algn="l" defTabSz="914400" rtl="0" eaLnBrk="1" latinLnBrk="0" hangingPunct="1">
                        <a:buFont typeface="Arial" panose="020B0604020202020204" pitchFamily="34" charset="0"/>
                        <a:buChar char="•"/>
                      </a:pPr>
                      <a:r>
                        <a:rPr lang="zh-CN" altLang="en-US" sz="1800" b="0" kern="1200" dirty="0">
                          <a:solidFill>
                            <a:schemeClr val="dk1"/>
                          </a:solidFill>
                          <a:effectLst/>
                          <a:latin typeface="SimHei" panose="02010609060101010101" pitchFamily="49" charset="-122"/>
                          <a:ea typeface="SimHei" panose="02010609060101010101" pitchFamily="49" charset="-122"/>
                          <a:cs typeface="+mn-cs"/>
                        </a:rPr>
                        <a:t>网络扰动问题（节点的动态增加、离开） </a:t>
                      </a:r>
                    </a:p>
                  </a:txBody>
                  <a:tcPr marL="91442" marR="91442" marT="45590" marB="45590"/>
                </a:tc>
                <a:tc>
                  <a:txBody>
                    <a:bodyPr/>
                    <a:lstStyle/>
                    <a:p>
                      <a:pPr marL="285750" indent="-285750" algn="l" defTabSz="914400" rtl="0" eaLnBrk="1" latinLnBrk="0" hangingPunct="1">
                        <a:buFont typeface="Arial" panose="020B0604020202020204" pitchFamily="34" charset="0"/>
                        <a:buChar char="•"/>
                      </a:pPr>
                      <a:r>
                        <a:rPr lang="zh-CN" altLang="en-US" sz="1800" b="0" kern="1200" dirty="0">
                          <a:solidFill>
                            <a:schemeClr val="dk1"/>
                          </a:solidFill>
                          <a:effectLst/>
                          <a:latin typeface="SimHei" panose="02010609060101010101" pitchFamily="49" charset="-122"/>
                          <a:ea typeface="SimHei" panose="02010609060101010101" pitchFamily="49" charset="-122"/>
                          <a:cs typeface="+mn-cs"/>
                        </a:rPr>
                        <a:t>双边信任机制（历史数据信任评级） </a:t>
                      </a:r>
                    </a:p>
                  </a:txBody>
                  <a:tcPr marL="91442" marR="91442" marT="45590" marB="45590"/>
                </a:tc>
                <a:extLst>
                  <a:ext uri="{0D108BD9-81ED-4DB2-BD59-A6C34878D82A}">
                    <a16:rowId xmlns:a16="http://schemas.microsoft.com/office/drawing/2014/main" val="10001"/>
                  </a:ext>
                </a:extLst>
              </a:tr>
              <a:tr h="1556268">
                <a:tc>
                  <a:txBody>
                    <a:bodyPr/>
                    <a:lstStyle/>
                    <a:p>
                      <a:pPr algn="ctr">
                        <a:lnSpc>
                          <a:spcPct val="400000"/>
                        </a:lnSpc>
                      </a:pPr>
                      <a:r>
                        <a:rPr lang="zh-CN" altLang="en-US" sz="1800" dirty="0">
                          <a:latin typeface="微软雅黑" panose="020B0503020204020204" pitchFamily="34" charset="-122"/>
                          <a:ea typeface="微软雅黑" panose="020B0503020204020204" pitchFamily="34" charset="-122"/>
                        </a:rPr>
                        <a:t>区块链</a:t>
                      </a:r>
                      <a:endParaRPr lang="zh-CN" altLang="en-US" sz="1800" dirty="0"/>
                    </a:p>
                  </a:txBody>
                  <a:tcPr marL="91442" marR="91442" marT="45590" marB="4559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追求数据质量</a:t>
                      </a:r>
                      <a:endParaRPr kumimoji="0" lang="en-US" altLang="zh-CN" sz="1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数据可以保证真实性</a:t>
                      </a:r>
                    </a:p>
                    <a:p>
                      <a:endParaRPr lang="zh-CN" altLang="en-US" sz="1800" b="0" dirty="0">
                        <a:latin typeface="SimHei" panose="02010609060101010101" pitchFamily="49" charset="-122"/>
                        <a:ea typeface="SimHei" panose="02010609060101010101" pitchFamily="49" charset="-122"/>
                      </a:endParaRPr>
                    </a:p>
                  </a:txBody>
                  <a:tcPr marL="91442" marR="91442" marT="45590" marB="45590"/>
                </a:tc>
                <a:tc>
                  <a:txBody>
                    <a:bodyPr/>
                    <a:lstStyle/>
                    <a:p>
                      <a:pPr marL="285750" indent="-285750">
                        <a:buFont typeface="Arial" panose="020B0604020202020204" pitchFamily="34" charset="0"/>
                        <a:buChar char="•"/>
                      </a:pPr>
                      <a:r>
                        <a:rPr lang="zh-CN" altLang="en-US" sz="1800" b="0" dirty="0">
                          <a:effectLst/>
                          <a:latin typeface="SimHei" panose="02010609060101010101" pitchFamily="49" charset="-122"/>
                          <a:ea typeface="SimHei" panose="02010609060101010101" pitchFamily="49" charset="-122"/>
                        </a:rPr>
                        <a:t>数据网状广播</a:t>
                      </a:r>
                      <a:r>
                        <a:rPr lang="zh-CN" altLang="en-US" sz="1800" b="0" dirty="0">
                          <a:latin typeface="SimHei" panose="02010609060101010101" pitchFamily="49" charset="-122"/>
                          <a:ea typeface="SimHei" panose="02010609060101010101" pitchFamily="49" charset="-122"/>
                        </a:rPr>
                        <a:t> </a:t>
                      </a:r>
                      <a:endParaRPr lang="en-US" altLang="zh-CN" sz="1800" b="0" dirty="0">
                        <a:effectLst/>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lang="zh-CN" altLang="en-US" sz="1800" b="0" dirty="0">
                          <a:effectLst/>
                          <a:latin typeface="SimHei" panose="02010609060101010101" pitchFamily="49" charset="-122"/>
                          <a:ea typeface="SimHei" panose="02010609060101010101" pitchFamily="49" charset="-122"/>
                        </a:rPr>
                        <a:t>网络速度</a:t>
                      </a:r>
                      <a:r>
                        <a:rPr lang="zh-CN" altLang="en-US" sz="1800" b="0" dirty="0">
                          <a:latin typeface="SimHei" panose="02010609060101010101" pitchFamily="49" charset="-122"/>
                          <a:ea typeface="SimHei" panose="02010609060101010101" pitchFamily="49" charset="-122"/>
                        </a:rPr>
                        <a:t> </a:t>
                      </a:r>
                    </a:p>
                  </a:txBody>
                  <a:tcPr marL="91442" marR="91442" marT="45590" marB="45590"/>
                </a:tc>
                <a:tc>
                  <a:txBody>
                    <a:bodyPr/>
                    <a:lstStyle/>
                    <a:p>
                      <a:pPr marL="285750" indent="-285750" algn="l" defTabSz="914400" rtl="0" eaLnBrk="1" latinLnBrk="0" hangingPunct="1">
                        <a:buFont typeface="Arial" panose="020B0604020202020204" pitchFamily="34" charset="0"/>
                        <a:buChar char="•"/>
                      </a:pPr>
                      <a:r>
                        <a:rPr lang="zh-CN" altLang="en-US" sz="1800" b="0" kern="1200" dirty="0">
                          <a:solidFill>
                            <a:schemeClr val="dk1"/>
                          </a:solidFill>
                          <a:effectLst/>
                          <a:latin typeface="SimHei" panose="02010609060101010101" pitchFamily="49" charset="-122"/>
                          <a:ea typeface="SimHei" panose="02010609060101010101" pitchFamily="49" charset="-122"/>
                          <a:cs typeface="+mn-cs"/>
                        </a:rPr>
                        <a:t>节点数量限制 </a:t>
                      </a:r>
                    </a:p>
                  </a:txBody>
                  <a:tcPr marL="91442" marR="91442" marT="45590" marB="45590"/>
                </a:tc>
                <a:tc>
                  <a:txBody>
                    <a:bodyPr/>
                    <a:lstStyle/>
                    <a:p>
                      <a:pPr marL="285750" indent="-285750" algn="l" defTabSz="914400" rtl="0" eaLnBrk="1" latinLnBrk="0" hangingPunct="1">
                        <a:buFont typeface="Arial" panose="020B0604020202020204" pitchFamily="34" charset="0"/>
                        <a:buChar char="•"/>
                      </a:pPr>
                      <a:r>
                        <a:rPr lang="zh-CN" altLang="en-US" sz="1800" b="0" kern="1200" dirty="0">
                          <a:solidFill>
                            <a:schemeClr val="dk1"/>
                          </a:solidFill>
                          <a:effectLst/>
                          <a:latin typeface="SimHei" panose="02010609060101010101" pitchFamily="49" charset="-122"/>
                          <a:ea typeface="SimHei" panose="02010609060101010101" pitchFamily="49" charset="-122"/>
                          <a:cs typeface="+mn-cs"/>
                        </a:rPr>
                        <a:t>全网恶意节点行为（保证公平性） </a:t>
                      </a:r>
                    </a:p>
                  </a:txBody>
                  <a:tcPr marL="91442" marR="91442" marT="45590" marB="45590"/>
                </a:tc>
                <a:extLst>
                  <a:ext uri="{0D108BD9-81ED-4DB2-BD59-A6C34878D82A}">
                    <a16:rowId xmlns:a16="http://schemas.microsoft.com/office/drawing/2014/main" val="10002"/>
                  </a:ext>
                </a:extLst>
              </a:tr>
            </a:tbl>
          </a:graphicData>
        </a:graphic>
      </p:graphicFrame>
      <p:cxnSp>
        <p:nvCxnSpPr>
          <p:cNvPr id="29" name="直接连接符 11">
            <a:extLst>
              <a:ext uri="{FF2B5EF4-FFF2-40B4-BE49-F238E27FC236}">
                <a16:creationId xmlns:a16="http://schemas.microsoft.com/office/drawing/2014/main" id="{FEB7A2B5-5C58-9D49-AA6D-14EF5FD935FF}"/>
              </a:ext>
            </a:extLst>
          </p:cNvPr>
          <p:cNvCxnSpPr>
            <a:cxnSpLocks/>
          </p:cNvCxnSpPr>
          <p:nvPr/>
        </p:nvCxnSpPr>
        <p:spPr>
          <a:xfrm>
            <a:off x="406400" y="2827338"/>
            <a:ext cx="1651000" cy="757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6223" name="文本框 29">
            <a:extLst>
              <a:ext uri="{FF2B5EF4-FFF2-40B4-BE49-F238E27FC236}">
                <a16:creationId xmlns:a16="http://schemas.microsoft.com/office/drawing/2014/main" id="{BAFBC885-3F48-1C43-B54B-CC150CCB1A8E}"/>
              </a:ext>
            </a:extLst>
          </p:cNvPr>
          <p:cNvSpPr txBox="1">
            <a:spLocks noChangeArrowheads="1"/>
          </p:cNvSpPr>
          <p:nvPr/>
        </p:nvSpPr>
        <p:spPr bwMode="auto">
          <a:xfrm>
            <a:off x="1039813" y="2889250"/>
            <a:ext cx="130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zh-CN" altLang="en-US" sz="1800" dirty="0">
                <a:solidFill>
                  <a:schemeClr val="bg1"/>
                </a:solidFill>
                <a:latin typeface="+mn-lt"/>
                <a:ea typeface="SimHei" panose="02010609060101010101" pitchFamily="49" charset="-122"/>
              </a:rPr>
              <a:t>分析维度</a:t>
            </a:r>
          </a:p>
        </p:txBody>
      </p:sp>
      <p:sp>
        <p:nvSpPr>
          <p:cNvPr id="136224" name="文本框 31">
            <a:extLst>
              <a:ext uri="{FF2B5EF4-FFF2-40B4-BE49-F238E27FC236}">
                <a16:creationId xmlns:a16="http://schemas.microsoft.com/office/drawing/2014/main" id="{58B3C085-0565-9746-8FC0-DCA01663C43F}"/>
              </a:ext>
            </a:extLst>
          </p:cNvPr>
          <p:cNvSpPr txBox="1">
            <a:spLocks noChangeArrowheads="1"/>
          </p:cNvSpPr>
          <p:nvPr/>
        </p:nvSpPr>
        <p:spPr bwMode="auto">
          <a:xfrm>
            <a:off x="387350" y="3246438"/>
            <a:ext cx="130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nSpc>
                <a:spcPct val="100000"/>
              </a:lnSpc>
              <a:spcBef>
                <a:spcPct val="0"/>
              </a:spcBef>
              <a:buFontTx/>
              <a:buNone/>
            </a:pPr>
            <a:r>
              <a:rPr lang="en-US" altLang="zh-CN" sz="1800">
                <a:solidFill>
                  <a:schemeClr val="bg1"/>
                </a:solidFill>
                <a:latin typeface="+mn-lt"/>
                <a:ea typeface="SimHei" panose="02010609060101010101" pitchFamily="49" charset="-122"/>
              </a:rPr>
              <a:t>P2P </a:t>
            </a:r>
            <a:r>
              <a:rPr lang="zh-CN" altLang="en-US" sz="1800">
                <a:solidFill>
                  <a:schemeClr val="bg1"/>
                </a:solidFill>
                <a:latin typeface="+mn-lt"/>
                <a:ea typeface="SimHei" panose="02010609060101010101" pitchFamily="49" charset="-122"/>
              </a:rPr>
              <a:t>应用</a:t>
            </a:r>
          </a:p>
        </p:txBody>
      </p:sp>
    </p:spTree>
  </p:cSld>
  <p:clrMapOvr>
    <a:masterClrMapping/>
  </p:clrMapOvr>
  <p:transition spd="med">
    <p:pull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6">
            <a:extLst>
              <a:ext uri="{FF2B5EF4-FFF2-40B4-BE49-F238E27FC236}">
                <a16:creationId xmlns:a16="http://schemas.microsoft.com/office/drawing/2014/main" id="{AEF4DD85-7965-5343-A6ED-8C974B0CF433}"/>
              </a:ext>
            </a:extLst>
          </p:cNvPr>
          <p:cNvSpPr>
            <a:spLocks noGrp="1" noChangeArrowheads="1"/>
          </p:cNvSpPr>
          <p:nvPr>
            <p:ph type="title"/>
          </p:nvPr>
        </p:nvSpPr>
        <p:spPr/>
        <p:txBody>
          <a:bodyPr/>
          <a:lstStyle/>
          <a:p>
            <a:pPr algn="ctr" eaLnBrk="1" hangingPunct="1"/>
            <a:r>
              <a:rPr lang="zh-CN" altLang="en-US" sz="4800">
                <a:solidFill>
                  <a:srgbClr val="3E2BFF"/>
                </a:solidFill>
              </a:rPr>
              <a:t>区块链网络基本流程</a:t>
            </a:r>
            <a:endParaRPr lang="en-US" altLang="ko-KR" sz="4800">
              <a:solidFill>
                <a:srgbClr val="3E2BFF"/>
              </a:solidFill>
            </a:endParaRPr>
          </a:p>
        </p:txBody>
      </p:sp>
      <p:sp>
        <p:nvSpPr>
          <p:cNvPr id="2" name="内容占位符 1">
            <a:extLst>
              <a:ext uri="{FF2B5EF4-FFF2-40B4-BE49-F238E27FC236}">
                <a16:creationId xmlns:a16="http://schemas.microsoft.com/office/drawing/2014/main" id="{4613E423-2473-9845-90A5-6815BBBE5A00}"/>
              </a:ext>
            </a:extLst>
          </p:cNvPr>
          <p:cNvSpPr>
            <a:spLocks noGrp="1"/>
          </p:cNvSpPr>
          <p:nvPr>
            <p:ph idx="1"/>
          </p:nvPr>
        </p:nvSpPr>
        <p:spPr>
          <a:xfrm>
            <a:off x="49212" y="1166018"/>
            <a:ext cx="4435475" cy="5569319"/>
          </a:xfrm>
        </p:spPr>
        <p:txBody>
          <a:bodyPr/>
          <a:lstStyle/>
          <a:p>
            <a:pPr eaLnBrk="1" hangingPunct="1"/>
            <a:r>
              <a:rPr lang="zh-CN" altLang="en-US" sz="2800" dirty="0">
                <a:latin typeface="SimHei" panose="02010609060101010101" pitchFamily="49" charset="-122"/>
                <a:ea typeface="SimHei" panose="02010609060101010101" pitchFamily="49" charset="-122"/>
              </a:rPr>
              <a:t>区块链网络包括两个阶段</a:t>
            </a:r>
            <a:endParaRPr lang="en-US" altLang="zh-CN" sz="28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网络节点连接</a:t>
            </a:r>
            <a:endParaRPr lang="en-US" altLang="zh-CN" sz="24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数据广播</a:t>
            </a:r>
            <a:endParaRPr lang="en-US" altLang="ko-KR" sz="2400" dirty="0">
              <a:latin typeface="SimHei" panose="02010609060101010101" pitchFamily="49" charset="-122"/>
              <a:ea typeface="SimHei" panose="02010609060101010101" pitchFamily="49" charset="-122"/>
            </a:endParaRPr>
          </a:p>
          <a:p>
            <a:pPr eaLnBrk="1" hangingPunct="1"/>
            <a:r>
              <a:rPr lang="zh-CN" altLang="en-US" sz="2800" dirty="0">
                <a:latin typeface="SimHei" panose="02010609060101010101" pitchFamily="49" charset="-122"/>
                <a:ea typeface="SimHei" panose="02010609060101010101" pitchFamily="49" charset="-122"/>
              </a:rPr>
              <a:t>网络节点连接阶段</a:t>
            </a:r>
            <a:endParaRPr lang="en-US" altLang="zh-CN" sz="28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节点发现</a:t>
            </a:r>
            <a:endParaRPr lang="en-US" altLang="zh-CN" sz="24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节点连接</a:t>
            </a:r>
            <a:endParaRPr lang="en-US" altLang="zh-CN" sz="2400" dirty="0">
              <a:latin typeface="SimHei" panose="02010609060101010101" pitchFamily="49" charset="-122"/>
              <a:ea typeface="SimHei" panose="02010609060101010101" pitchFamily="49" charset="-122"/>
            </a:endParaRPr>
          </a:p>
          <a:p>
            <a:pPr lvl="1" eaLnBrk="1" hangingPunct="1"/>
            <a:r>
              <a:rPr lang="zh-CN" altLang="en-US" sz="2400" dirty="0">
                <a:latin typeface="SimHei" panose="02010609060101010101" pitchFamily="49" charset="-122"/>
                <a:ea typeface="SimHei" panose="02010609060101010101" pitchFamily="49" charset="-122"/>
              </a:rPr>
              <a:t>邻居检测</a:t>
            </a:r>
            <a:endParaRPr lang="en-US" altLang="zh-CN" sz="2400" dirty="0">
              <a:latin typeface="SimHei" panose="02010609060101010101" pitchFamily="49" charset="-122"/>
              <a:ea typeface="SimHei" panose="02010609060101010101" pitchFamily="49" charset="-122"/>
            </a:endParaRPr>
          </a:p>
          <a:p>
            <a:pPr eaLnBrk="1" hangingPunct="1"/>
            <a:r>
              <a:rPr lang="zh-CN" altLang="en-US" sz="2800" dirty="0">
                <a:latin typeface="SimHei" panose="02010609060101010101" pitchFamily="49" charset="-122"/>
                <a:ea typeface="SimHei" panose="02010609060101010101" pitchFamily="49" charset="-122"/>
              </a:rPr>
              <a:t>数据广播阶段</a:t>
            </a:r>
            <a:endParaRPr lang="en-US" altLang="zh-CN" sz="28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发送交易</a:t>
            </a:r>
            <a:endParaRPr lang="en-US" altLang="zh-CN" sz="24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交易广播</a:t>
            </a:r>
            <a:endParaRPr lang="en-US" altLang="zh-CN" sz="24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区块广播</a:t>
            </a:r>
            <a:endParaRPr lang="en-US" altLang="zh-CN" sz="2400" dirty="0">
              <a:latin typeface="SimHei" panose="02010609060101010101" pitchFamily="49" charset="-122"/>
              <a:ea typeface="SimHei" panose="02010609060101010101" pitchFamily="49" charset="-122"/>
            </a:endParaRPr>
          </a:p>
          <a:p>
            <a:pPr lvl="1" eaLnBrk="1" hangingPunct="1">
              <a:lnSpc>
                <a:spcPct val="100000"/>
              </a:lnSpc>
            </a:pPr>
            <a:r>
              <a:rPr lang="zh-CN" altLang="en-US" sz="2400" dirty="0">
                <a:latin typeface="SimHei" panose="02010609060101010101" pitchFamily="49" charset="-122"/>
                <a:ea typeface="SimHei" panose="02010609060101010101" pitchFamily="49" charset="-122"/>
              </a:rPr>
              <a:t>区块验证</a:t>
            </a:r>
            <a:endParaRPr kumimoji="1" lang="zh-CN" altLang="en-US" sz="2800" dirty="0">
              <a:latin typeface="SimHei" panose="02010609060101010101" pitchFamily="49" charset="-122"/>
              <a:ea typeface="SimHei" panose="02010609060101010101" pitchFamily="49" charset="-122"/>
            </a:endParaRPr>
          </a:p>
        </p:txBody>
      </p:sp>
      <p:pic>
        <p:nvPicPr>
          <p:cNvPr id="138244" name="图片 54">
            <a:extLst>
              <a:ext uri="{FF2B5EF4-FFF2-40B4-BE49-F238E27FC236}">
                <a16:creationId xmlns:a16="http://schemas.microsoft.com/office/drawing/2014/main" id="{03844BE0-745A-084B-9072-11C6C4910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1718542"/>
            <a:ext cx="4906963" cy="501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内容占位符 2">
            <a:extLst>
              <a:ext uri="{FF2B5EF4-FFF2-40B4-BE49-F238E27FC236}">
                <a16:creationId xmlns:a16="http://schemas.microsoft.com/office/drawing/2014/main" id="{A9F3CD24-FD7C-854C-8E0F-BB85875B6F63}"/>
              </a:ext>
            </a:extLst>
          </p:cNvPr>
          <p:cNvSpPr txBox="1">
            <a:spLocks noChangeArrowheads="1"/>
          </p:cNvSpPr>
          <p:nvPr/>
        </p:nvSpPr>
        <p:spPr bwMode="auto">
          <a:xfrm>
            <a:off x="911225" y="4545013"/>
            <a:ext cx="32766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endParaRPr lang="en-US" altLang="ko-KR" sz="1600" dirty="0">
              <a:ea typeface="Malgun Gothic" panose="020B0503020000020004" pitchFamily="34" charset="-127"/>
            </a:endParaRPr>
          </a:p>
        </p:txBody>
      </p:sp>
    </p:spTree>
  </p:cSld>
  <p:clrMapOvr>
    <a:masterClrMapping/>
  </p:clrMapOvr>
  <p:transition spd="med">
    <p:pull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6">
            <a:extLst>
              <a:ext uri="{FF2B5EF4-FFF2-40B4-BE49-F238E27FC236}">
                <a16:creationId xmlns:a16="http://schemas.microsoft.com/office/drawing/2014/main" id="{BC2E251C-332C-8746-A676-D970971045DC}"/>
              </a:ext>
            </a:extLst>
          </p:cNvPr>
          <p:cNvSpPr>
            <a:spLocks noGrp="1" noChangeArrowheads="1"/>
          </p:cNvSpPr>
          <p:nvPr>
            <p:ph type="title"/>
          </p:nvPr>
        </p:nvSpPr>
        <p:spPr/>
        <p:txBody>
          <a:bodyPr/>
          <a:lstStyle/>
          <a:p>
            <a:pPr algn="ctr" eaLnBrk="1" hangingPunct="1"/>
            <a:r>
              <a:rPr lang="zh-CN" altLang="en-US" sz="4800">
                <a:solidFill>
                  <a:srgbClr val="3E2BFF"/>
                </a:solidFill>
              </a:rPr>
              <a:t>主流区块链网络技术</a:t>
            </a:r>
            <a:endParaRPr lang="en-US" altLang="ko-KR" sz="4800">
              <a:solidFill>
                <a:srgbClr val="3E2BFF"/>
              </a:solidFill>
            </a:endParaRPr>
          </a:p>
        </p:txBody>
      </p:sp>
      <p:sp>
        <p:nvSpPr>
          <p:cNvPr id="2" name="内容占位符 1">
            <a:extLst>
              <a:ext uri="{FF2B5EF4-FFF2-40B4-BE49-F238E27FC236}">
                <a16:creationId xmlns:a16="http://schemas.microsoft.com/office/drawing/2014/main" id="{66EF136A-EF9D-E942-A824-EB0FC03DBC69}"/>
              </a:ext>
            </a:extLst>
          </p:cNvPr>
          <p:cNvSpPr>
            <a:spLocks noGrp="1"/>
          </p:cNvSpPr>
          <p:nvPr>
            <p:ph idx="1"/>
          </p:nvPr>
        </p:nvSpPr>
        <p:spPr>
          <a:xfrm>
            <a:off x="169862" y="1166018"/>
            <a:ext cx="4635501" cy="5691982"/>
          </a:xfrm>
        </p:spPr>
        <p:txBody>
          <a:bodyPr/>
          <a:lstStyle/>
          <a:p>
            <a:pPr eaLnBrk="1" hangingPunct="1">
              <a:spcBef>
                <a:spcPts val="0"/>
              </a:spcBef>
              <a:spcAft>
                <a:spcPts val="0"/>
              </a:spcAft>
            </a:pPr>
            <a:r>
              <a:rPr lang="en-US" altLang="zh-CN" sz="2800" dirty="0">
                <a:ea typeface="SimHei" panose="02010609060101010101" pitchFamily="49" charset="-122"/>
              </a:rPr>
              <a:t>Bitcoin</a:t>
            </a:r>
          </a:p>
          <a:p>
            <a:pPr lvl="1" eaLnBrk="1" hangingPunct="1">
              <a:spcBef>
                <a:spcPts val="0"/>
              </a:spcBef>
              <a:spcAft>
                <a:spcPts val="0"/>
              </a:spcAft>
            </a:pPr>
            <a:r>
              <a:rPr lang="zh-CN" altLang="en-US" sz="2400" dirty="0">
                <a:ea typeface="SimHei" panose="02010609060101010101" pitchFamily="49" charset="-122"/>
              </a:rPr>
              <a:t>网络节点连接</a:t>
            </a:r>
            <a:endParaRPr lang="en-US" altLang="zh-CN" sz="2400" dirty="0">
              <a:ea typeface="SimHei" panose="02010609060101010101" pitchFamily="49" charset="-122"/>
            </a:endParaRPr>
          </a:p>
          <a:p>
            <a:pPr lvl="2" eaLnBrk="1" hangingPunct="1">
              <a:lnSpc>
                <a:spcPct val="150000"/>
              </a:lnSpc>
              <a:spcBef>
                <a:spcPts val="0"/>
              </a:spcBef>
              <a:spcAft>
                <a:spcPts val="0"/>
              </a:spcAft>
            </a:pPr>
            <a:r>
              <a:rPr lang="zh-CN" altLang="en-US" sz="2000" dirty="0">
                <a:ea typeface="SimHei" panose="02010609060101010101" pitchFamily="49" charset="-122"/>
              </a:rPr>
              <a:t>全分布式的非结构化拓扑</a:t>
            </a:r>
            <a:endParaRPr lang="en-US" altLang="zh-CN" sz="2000" dirty="0">
              <a:ea typeface="SimHei" panose="02010609060101010101" pitchFamily="49" charset="-122"/>
            </a:endParaRPr>
          </a:p>
          <a:p>
            <a:pPr lvl="2" eaLnBrk="1" hangingPunct="1">
              <a:lnSpc>
                <a:spcPct val="150000"/>
              </a:lnSpc>
              <a:spcBef>
                <a:spcPts val="0"/>
              </a:spcBef>
              <a:spcAft>
                <a:spcPts val="0"/>
              </a:spcAft>
            </a:pPr>
            <a:r>
              <a:rPr lang="en-US" altLang="zh-CN" sz="2000" dirty="0">
                <a:ea typeface="SimHei" panose="02010609060101010101" pitchFamily="49" charset="-122"/>
              </a:rPr>
              <a:t>3</a:t>
            </a:r>
            <a:r>
              <a:rPr lang="zh-CN" altLang="en-US" sz="2000" dirty="0">
                <a:ea typeface="SimHei" panose="02010609060101010101" pitchFamily="49" charset="-122"/>
              </a:rPr>
              <a:t> 种节点类型（轻节点、全节点、矿工）</a:t>
            </a:r>
            <a:endParaRPr lang="en-US" altLang="ko-KR" sz="2000" dirty="0">
              <a:ea typeface="SimHei" panose="02010609060101010101" pitchFamily="49" charset="-122"/>
            </a:endParaRPr>
          </a:p>
          <a:p>
            <a:pPr lvl="1" eaLnBrk="1" hangingPunct="1">
              <a:spcBef>
                <a:spcPts val="0"/>
              </a:spcBef>
              <a:spcAft>
                <a:spcPts val="0"/>
              </a:spcAft>
            </a:pPr>
            <a:r>
              <a:rPr lang="zh-CN" altLang="en-US" sz="2400" dirty="0">
                <a:ea typeface="SimHei" panose="02010609060101010101" pitchFamily="49" charset="-122"/>
              </a:rPr>
              <a:t>数据广播</a:t>
            </a:r>
          </a:p>
          <a:p>
            <a:pPr lvl="2">
              <a:lnSpc>
                <a:spcPct val="150000"/>
              </a:lnSpc>
              <a:spcBef>
                <a:spcPts val="0"/>
              </a:spcBef>
              <a:spcAft>
                <a:spcPts val="0"/>
              </a:spcAft>
            </a:pPr>
            <a:r>
              <a:rPr lang="zh-CN" altLang="zh-CN" sz="2000" dirty="0">
                <a:ea typeface="SimHei" panose="02010609060101010101" pitchFamily="49" charset="-122"/>
              </a:rPr>
              <a:t>发现流程-ThreadDnsAddressSeed</a:t>
            </a:r>
            <a:endParaRPr lang="en-US" altLang="zh-CN" sz="2000" dirty="0">
              <a:ea typeface="SimHei" panose="02010609060101010101" pitchFamily="49" charset="-122"/>
            </a:endParaRPr>
          </a:p>
          <a:p>
            <a:pPr lvl="3">
              <a:lnSpc>
                <a:spcPct val="150000"/>
              </a:lnSpc>
              <a:spcBef>
                <a:spcPts val="0"/>
              </a:spcBef>
              <a:spcAft>
                <a:spcPts val="0"/>
              </a:spcAft>
            </a:pPr>
            <a:r>
              <a:rPr lang="zh-CN" altLang="zh-CN" sz="1800" dirty="0">
                <a:solidFill>
                  <a:srgbClr val="010101"/>
                </a:solidFill>
                <a:ea typeface="SimHei" panose="02010609060101010101" pitchFamily="49" charset="-122"/>
              </a:rPr>
              <a:t>Discover(): -dnsSeed、-seedNode</a:t>
            </a:r>
            <a:endParaRPr lang="en-US" altLang="zh-CN" sz="1800" dirty="0">
              <a:solidFill>
                <a:srgbClr val="010101"/>
              </a:solidFill>
              <a:ea typeface="SimHei" panose="02010609060101010101" pitchFamily="49" charset="-122"/>
            </a:endParaRPr>
          </a:p>
          <a:p>
            <a:pPr lvl="3">
              <a:lnSpc>
                <a:spcPct val="150000"/>
              </a:lnSpc>
              <a:spcBef>
                <a:spcPts val="0"/>
              </a:spcBef>
              <a:spcAft>
                <a:spcPts val="0"/>
              </a:spcAft>
            </a:pPr>
            <a:r>
              <a:rPr lang="zh-CN" altLang="zh-CN" sz="1800" dirty="0">
                <a:solidFill>
                  <a:srgbClr val="010101"/>
                </a:solidFill>
                <a:ea typeface="SimHei" panose="02010609060101010101" pitchFamily="49" charset="-122"/>
              </a:rPr>
              <a:t>Start（）：启动节点</a:t>
            </a:r>
            <a:r>
              <a:rPr lang="zh-CN" altLang="zh-CN" sz="1800" dirty="0">
                <a:ea typeface="SimHei" panose="02010609060101010101" pitchFamily="49" charset="-122"/>
              </a:rPr>
              <a:t>    </a:t>
            </a:r>
          </a:p>
          <a:p>
            <a:pPr lvl="2">
              <a:lnSpc>
                <a:spcPct val="150000"/>
              </a:lnSpc>
              <a:spcBef>
                <a:spcPts val="0"/>
              </a:spcBef>
              <a:spcAft>
                <a:spcPts val="0"/>
              </a:spcAft>
            </a:pPr>
            <a:r>
              <a:rPr lang="zh-CN" altLang="zh-CN" sz="2000" dirty="0">
                <a:ea typeface="SimHei" panose="02010609060101010101" pitchFamily="49" charset="-122"/>
              </a:rPr>
              <a:t>节点连接-ThreadOpenConnection</a:t>
            </a:r>
          </a:p>
          <a:p>
            <a:pPr lvl="2">
              <a:lnSpc>
                <a:spcPct val="150000"/>
              </a:lnSpc>
              <a:spcBef>
                <a:spcPts val="0"/>
              </a:spcBef>
              <a:spcAft>
                <a:spcPts val="0"/>
              </a:spcAft>
            </a:pPr>
            <a:r>
              <a:rPr lang="zh-CN" altLang="zh-CN" dirty="0">
                <a:ea typeface="SimHei" panose="02010609060101010101" pitchFamily="49" charset="-122"/>
              </a:rPr>
              <a:t> </a:t>
            </a:r>
            <a:r>
              <a:rPr lang="zh-CN" altLang="zh-CN" sz="2000" dirty="0">
                <a:ea typeface="SimHei" panose="02010609060101010101" pitchFamily="49" charset="-122"/>
              </a:rPr>
              <a:t>收/发数据</a:t>
            </a:r>
            <a:endParaRPr lang="en-US" altLang="zh-CN" sz="2000" dirty="0">
              <a:ea typeface="SimHei" panose="02010609060101010101" pitchFamily="49" charset="-122"/>
            </a:endParaRPr>
          </a:p>
          <a:p>
            <a:pPr lvl="3">
              <a:lnSpc>
                <a:spcPct val="150000"/>
              </a:lnSpc>
              <a:spcBef>
                <a:spcPts val="0"/>
              </a:spcBef>
              <a:spcAft>
                <a:spcPts val="0"/>
              </a:spcAft>
            </a:pPr>
            <a:r>
              <a:rPr lang="zh-CN" altLang="zh-CN" sz="1800" dirty="0">
                <a:solidFill>
                  <a:srgbClr val="010101"/>
                </a:solidFill>
                <a:ea typeface="SimHei" panose="02010609060101010101" pitchFamily="49" charset="-122"/>
              </a:rPr>
              <a:t>接受 ThreadSocketHandler</a:t>
            </a:r>
            <a:endParaRPr lang="en-US" altLang="zh-CN" sz="1800" dirty="0">
              <a:solidFill>
                <a:srgbClr val="010101"/>
              </a:solidFill>
              <a:ea typeface="SimHei" panose="02010609060101010101" pitchFamily="49" charset="-122"/>
            </a:endParaRPr>
          </a:p>
          <a:p>
            <a:pPr lvl="3">
              <a:lnSpc>
                <a:spcPct val="150000"/>
              </a:lnSpc>
              <a:spcBef>
                <a:spcPts val="0"/>
              </a:spcBef>
              <a:spcAft>
                <a:spcPts val="0"/>
              </a:spcAft>
            </a:pPr>
            <a:r>
              <a:rPr lang="zh-CN" altLang="zh-CN" sz="1800" dirty="0">
                <a:solidFill>
                  <a:srgbClr val="010101"/>
                </a:solidFill>
                <a:ea typeface="SimHei" panose="02010609060101010101" pitchFamily="49" charset="-122"/>
              </a:rPr>
              <a:t>处理 ThreadMessageHandler</a:t>
            </a:r>
          </a:p>
          <a:p>
            <a:pPr>
              <a:spcBef>
                <a:spcPts val="0"/>
              </a:spcBef>
              <a:spcAft>
                <a:spcPts val="0"/>
              </a:spcAft>
            </a:pPr>
            <a:endParaRPr kumimoji="1" lang="zh-CN" altLang="en-US" sz="3600" dirty="0">
              <a:ea typeface="SimHei" panose="02010609060101010101" pitchFamily="49" charset="-122"/>
            </a:endParaRPr>
          </a:p>
        </p:txBody>
      </p:sp>
      <p:pic>
        <p:nvPicPr>
          <p:cNvPr id="140293" name="Picture 7">
            <a:extLst>
              <a:ext uri="{FF2B5EF4-FFF2-40B4-BE49-F238E27FC236}">
                <a16:creationId xmlns:a16="http://schemas.microsoft.com/office/drawing/2014/main" id="{D3260B5F-8877-1646-B163-A12B3A38A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253" y="1550020"/>
            <a:ext cx="4458747" cy="246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Picture 9">
            <a:extLst>
              <a:ext uri="{FF2B5EF4-FFF2-40B4-BE49-F238E27FC236}">
                <a16:creationId xmlns:a16="http://schemas.microsoft.com/office/drawing/2014/main" id="{4C959D71-B01A-F242-8E8A-84391B7E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324" y="4666784"/>
            <a:ext cx="2019048" cy="219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6">
            <a:extLst>
              <a:ext uri="{FF2B5EF4-FFF2-40B4-BE49-F238E27FC236}">
                <a16:creationId xmlns:a16="http://schemas.microsoft.com/office/drawing/2014/main" id="{005E549E-EE24-F146-9E52-82D98C80C791}"/>
              </a:ext>
            </a:extLst>
          </p:cNvPr>
          <p:cNvSpPr>
            <a:spLocks noGrp="1" noChangeArrowheads="1"/>
          </p:cNvSpPr>
          <p:nvPr>
            <p:ph type="title"/>
          </p:nvPr>
        </p:nvSpPr>
        <p:spPr/>
        <p:txBody>
          <a:bodyPr/>
          <a:lstStyle/>
          <a:p>
            <a:pPr algn="ctr" eaLnBrk="1" hangingPunct="1"/>
            <a:r>
              <a:rPr lang="zh-CN" altLang="en-US" sz="4800">
                <a:solidFill>
                  <a:srgbClr val="3E2BFF"/>
                </a:solidFill>
              </a:rPr>
              <a:t>主流区块链网络技术</a:t>
            </a:r>
            <a:endParaRPr lang="en-US" altLang="ko-KR" sz="4800">
              <a:solidFill>
                <a:srgbClr val="3E2BFF"/>
              </a:solidFill>
            </a:endParaRPr>
          </a:p>
        </p:txBody>
      </p:sp>
      <p:sp>
        <p:nvSpPr>
          <p:cNvPr id="2" name="内容占位符 1">
            <a:extLst>
              <a:ext uri="{FF2B5EF4-FFF2-40B4-BE49-F238E27FC236}">
                <a16:creationId xmlns:a16="http://schemas.microsoft.com/office/drawing/2014/main" id="{BFCE00D3-6D13-CE4C-9B2A-072BEB28DA85}"/>
              </a:ext>
            </a:extLst>
          </p:cNvPr>
          <p:cNvSpPr>
            <a:spLocks noGrp="1"/>
          </p:cNvSpPr>
          <p:nvPr>
            <p:ph idx="1"/>
          </p:nvPr>
        </p:nvSpPr>
        <p:spPr>
          <a:xfrm>
            <a:off x="111512" y="1121414"/>
            <a:ext cx="5776333" cy="5691982"/>
          </a:xfrm>
        </p:spPr>
        <p:txBody>
          <a:bodyPr/>
          <a:lstStyle/>
          <a:p>
            <a:pPr eaLnBrk="1" hangingPunct="1">
              <a:spcBef>
                <a:spcPts val="0"/>
              </a:spcBef>
            </a:pPr>
            <a:r>
              <a:rPr lang="en-US" altLang="zh-CN" sz="2800" dirty="0">
                <a:ea typeface="SimHei" panose="02010609060101010101" pitchFamily="49" charset="-122"/>
              </a:rPr>
              <a:t>Ethereum</a:t>
            </a:r>
            <a:endParaRPr lang="zh-CN" altLang="en-US" sz="2800" dirty="0">
              <a:ea typeface="SimHei" panose="02010609060101010101" pitchFamily="49" charset="-122"/>
            </a:endParaRPr>
          </a:p>
          <a:p>
            <a:pPr lvl="1" eaLnBrk="1" hangingPunct="1">
              <a:spcBef>
                <a:spcPts val="0"/>
              </a:spcBef>
            </a:pPr>
            <a:r>
              <a:rPr lang="zh-CN" altLang="en-US" sz="2400" dirty="0">
                <a:ea typeface="SimHei" panose="02010609060101010101" pitchFamily="49" charset="-122"/>
              </a:rPr>
              <a:t>网络节点连接</a:t>
            </a:r>
            <a:endParaRPr lang="en-US" altLang="zh-CN" sz="2400" dirty="0">
              <a:ea typeface="SimHei" panose="02010609060101010101" pitchFamily="49" charset="-122"/>
            </a:endParaRPr>
          </a:p>
          <a:p>
            <a:pPr lvl="2" eaLnBrk="1" hangingPunct="1">
              <a:lnSpc>
                <a:spcPct val="150000"/>
              </a:lnSpc>
              <a:spcBef>
                <a:spcPts val="0"/>
              </a:spcBef>
            </a:pPr>
            <a:r>
              <a:rPr lang="zh-CN" altLang="en-US" sz="2000" dirty="0">
                <a:ea typeface="SimHei" panose="02010609060101010101" pitchFamily="49" charset="-122"/>
              </a:rPr>
              <a:t>全分布式的结构化拓扑</a:t>
            </a:r>
            <a:br>
              <a:rPr lang="en-US" altLang="zh-CN" sz="2000" dirty="0">
                <a:ea typeface="SimHei" panose="02010609060101010101" pitchFamily="49" charset="-122"/>
              </a:rPr>
            </a:br>
            <a:r>
              <a:rPr lang="zh-CN" altLang="en-US" sz="2000" dirty="0">
                <a:ea typeface="SimHei" panose="02010609060101010101" pitchFamily="49" charset="-122"/>
              </a:rPr>
              <a:t>（前缀二叉树形式的</a:t>
            </a:r>
            <a:r>
              <a:rPr lang="en-US" altLang="zh-CN" sz="2000" dirty="0" err="1">
                <a:ea typeface="SimHei" panose="02010609060101010101" pitchFamily="49" charset="-122"/>
              </a:rPr>
              <a:t>kad</a:t>
            </a:r>
            <a:r>
              <a:rPr lang="zh-CN" altLang="en-US" sz="2000" dirty="0">
                <a:ea typeface="SimHei" panose="02010609060101010101" pitchFamily="49" charset="-122"/>
              </a:rPr>
              <a:t>协议网络）</a:t>
            </a:r>
            <a:endParaRPr lang="en-US" altLang="zh-CN" sz="2000" dirty="0">
              <a:ea typeface="SimHei" panose="02010609060101010101" pitchFamily="49" charset="-122"/>
            </a:endParaRPr>
          </a:p>
          <a:p>
            <a:pPr lvl="2" eaLnBrk="1" hangingPunct="1">
              <a:lnSpc>
                <a:spcPct val="150000"/>
              </a:lnSpc>
              <a:spcBef>
                <a:spcPts val="0"/>
              </a:spcBef>
            </a:pPr>
            <a:r>
              <a:rPr lang="en-US" altLang="zh-CN" sz="2000" dirty="0">
                <a:ea typeface="SimHei" panose="02010609060101010101" pitchFamily="49" charset="-122"/>
              </a:rPr>
              <a:t>3</a:t>
            </a:r>
            <a:r>
              <a:rPr lang="zh-CN" altLang="en-US" sz="2000" dirty="0">
                <a:ea typeface="SimHei" panose="02010609060101010101" pitchFamily="49" charset="-122"/>
              </a:rPr>
              <a:t> 种节点类型（轻节点、全节点、矿工）</a:t>
            </a:r>
            <a:endParaRPr lang="en-US" altLang="zh-CN" sz="2000" dirty="0">
              <a:ea typeface="SimHei" panose="02010609060101010101" pitchFamily="49" charset="-122"/>
            </a:endParaRPr>
          </a:p>
          <a:p>
            <a:pPr lvl="1" eaLnBrk="1" hangingPunct="1">
              <a:spcBef>
                <a:spcPts val="0"/>
              </a:spcBef>
            </a:pPr>
            <a:r>
              <a:rPr lang="zh-CN" altLang="en-US" sz="2400" dirty="0">
                <a:ea typeface="SimHei" panose="02010609060101010101" pitchFamily="49" charset="-122"/>
              </a:rPr>
              <a:t>数据广播</a:t>
            </a:r>
          </a:p>
          <a:p>
            <a:pPr lvl="2">
              <a:lnSpc>
                <a:spcPct val="150000"/>
              </a:lnSpc>
              <a:spcBef>
                <a:spcPts val="0"/>
              </a:spcBef>
            </a:pPr>
            <a:r>
              <a:rPr lang="zh-CN" altLang="en-US" sz="2000" dirty="0">
                <a:ea typeface="SimHei" panose="02010609060101010101" pitchFamily="49" charset="-122"/>
              </a:rPr>
              <a:t>节点发现</a:t>
            </a:r>
            <a:endParaRPr lang="en-US" altLang="zh-CN" sz="2000" dirty="0">
              <a:ea typeface="SimHei" panose="02010609060101010101" pitchFamily="49" charset="-122"/>
            </a:endParaRPr>
          </a:p>
          <a:p>
            <a:pPr lvl="3">
              <a:lnSpc>
                <a:spcPct val="150000"/>
              </a:lnSpc>
              <a:spcBef>
                <a:spcPts val="0"/>
              </a:spcBef>
            </a:pPr>
            <a:r>
              <a:rPr lang="zh-CN" altLang="en-US" sz="1800" dirty="0">
                <a:ea typeface="SimHei" panose="02010609060101010101" pitchFamily="49" charset="-122"/>
              </a:rPr>
              <a:t>在发现邻居节点时，所有邻居节点的距离向</a:t>
            </a:r>
            <a:br>
              <a:rPr lang="en-US" altLang="zh-CN" sz="1800" dirty="0">
                <a:ea typeface="SimHei" panose="02010609060101010101" pitchFamily="49" charset="-122"/>
              </a:rPr>
            </a:br>
            <a:r>
              <a:rPr lang="en-US" altLang="zh-CN" sz="1800" dirty="0" err="1">
                <a:ea typeface="SimHei" panose="02010609060101010101" pitchFamily="49" charset="-122"/>
              </a:rPr>
              <a:t>TargetId</a:t>
            </a:r>
            <a:r>
              <a:rPr lang="zh-CN" altLang="en-US" sz="1800" dirty="0">
                <a:ea typeface="SimHei" panose="02010609060101010101" pitchFamily="49" charset="-122"/>
              </a:rPr>
              <a:t>收敛</a:t>
            </a:r>
            <a:endParaRPr lang="zh-CN" altLang="zh-CN" sz="1050" dirty="0">
              <a:ea typeface="SimHei" panose="02010609060101010101" pitchFamily="49" charset="-122"/>
            </a:endParaRPr>
          </a:p>
          <a:p>
            <a:pPr lvl="2">
              <a:lnSpc>
                <a:spcPct val="150000"/>
              </a:lnSpc>
              <a:spcBef>
                <a:spcPts val="0"/>
              </a:spcBef>
            </a:pPr>
            <a:r>
              <a:rPr lang="zh-CN" altLang="zh-CN" sz="2000" dirty="0">
                <a:ea typeface="SimHei" panose="02010609060101010101" pitchFamily="49" charset="-122"/>
              </a:rPr>
              <a:t>节点</a:t>
            </a:r>
            <a:r>
              <a:rPr lang="zh-CN" altLang="en-US" sz="2000" dirty="0">
                <a:ea typeface="SimHei" panose="02010609060101010101" pitchFamily="49" charset="-122"/>
              </a:rPr>
              <a:t>交互</a:t>
            </a:r>
            <a:endParaRPr lang="zh-CN" altLang="zh-CN" sz="2000" dirty="0">
              <a:ea typeface="SimHei" panose="02010609060101010101" pitchFamily="49" charset="-122"/>
            </a:endParaRPr>
          </a:p>
          <a:p>
            <a:pPr lvl="3">
              <a:lnSpc>
                <a:spcPct val="150000"/>
              </a:lnSpc>
              <a:spcBef>
                <a:spcPts val="0"/>
              </a:spcBef>
            </a:pPr>
            <a:r>
              <a:rPr lang="en-US" altLang="zh-CN" sz="1800" dirty="0">
                <a:solidFill>
                  <a:srgbClr val="010101"/>
                </a:solidFill>
                <a:ea typeface="SimHei" panose="02010609060101010101" pitchFamily="49" charset="-122"/>
              </a:rPr>
              <a:t>DEVP2P</a:t>
            </a:r>
            <a:r>
              <a:rPr lang="zh-CN" altLang="en-US" sz="1800" dirty="0">
                <a:solidFill>
                  <a:srgbClr val="010101"/>
                </a:solidFill>
                <a:ea typeface="SimHei" panose="02010609060101010101" pitchFamily="49" charset="-122"/>
              </a:rPr>
              <a:t>协议使用的“</a:t>
            </a:r>
            <a:r>
              <a:rPr lang="en-US" altLang="zh-CN" sz="1800" dirty="0">
                <a:solidFill>
                  <a:srgbClr val="010101"/>
                </a:solidFill>
                <a:ea typeface="SimHei" panose="02010609060101010101" pitchFamily="49" charset="-122"/>
              </a:rPr>
              <a:t>RLPX”</a:t>
            </a:r>
            <a:r>
              <a:rPr lang="zh-CN" altLang="en-US" sz="1800" dirty="0">
                <a:solidFill>
                  <a:srgbClr val="010101"/>
                </a:solidFill>
                <a:ea typeface="SimHei" panose="02010609060101010101" pitchFamily="49" charset="-122"/>
              </a:rPr>
              <a:t>消息更加安全，</a:t>
            </a:r>
            <a:br>
              <a:rPr lang="en-US" altLang="zh-CN" sz="1800" dirty="0">
                <a:solidFill>
                  <a:srgbClr val="010101"/>
                </a:solidFill>
                <a:ea typeface="SimHei" panose="02010609060101010101" pitchFamily="49" charset="-122"/>
              </a:rPr>
            </a:br>
            <a:r>
              <a:rPr lang="zh-CN" altLang="en-US" sz="1800" dirty="0">
                <a:solidFill>
                  <a:srgbClr val="010101"/>
                </a:solidFill>
                <a:ea typeface="SimHei" panose="02010609060101010101" pitchFamily="49" charset="-122"/>
              </a:rPr>
              <a:t>通信基于</a:t>
            </a:r>
            <a:r>
              <a:rPr lang="en-US" altLang="zh-CN" sz="1800" dirty="0">
                <a:solidFill>
                  <a:srgbClr val="010101"/>
                </a:solidFill>
                <a:ea typeface="SimHei" panose="02010609060101010101" pitchFamily="49" charset="-122"/>
              </a:rPr>
              <a:t>UDP</a:t>
            </a:r>
            <a:endParaRPr lang="zh-CN" altLang="en-US" sz="1800" dirty="0">
              <a:solidFill>
                <a:srgbClr val="010101"/>
              </a:solidFill>
              <a:ea typeface="SimHei" panose="02010609060101010101" pitchFamily="49" charset="-122"/>
            </a:endParaRPr>
          </a:p>
          <a:p>
            <a:pPr lvl="3">
              <a:lnSpc>
                <a:spcPct val="150000"/>
              </a:lnSpc>
              <a:spcBef>
                <a:spcPts val="0"/>
              </a:spcBef>
            </a:pPr>
            <a:r>
              <a:rPr lang="zh-CN" altLang="en-US" sz="1800" dirty="0">
                <a:solidFill>
                  <a:srgbClr val="010101"/>
                </a:solidFill>
                <a:ea typeface="SimHei" panose="02010609060101010101" pitchFamily="49" charset="-122"/>
              </a:rPr>
              <a:t>命令</a:t>
            </a:r>
            <a:r>
              <a:rPr lang="en-US" altLang="zh-CN" sz="1800" dirty="0">
                <a:solidFill>
                  <a:srgbClr val="010101"/>
                </a:solidFill>
                <a:ea typeface="SimHei" panose="02010609060101010101" pitchFamily="49" charset="-122"/>
              </a:rPr>
              <a:t>-①</a:t>
            </a:r>
            <a:r>
              <a:rPr lang="zh-CN" altLang="en-US" sz="1800" dirty="0">
                <a:solidFill>
                  <a:srgbClr val="010101"/>
                </a:solidFill>
                <a:ea typeface="SimHei" panose="02010609060101010101" pitchFamily="49" charset="-122"/>
              </a:rPr>
              <a:t>请求命令  ②数据交互命令</a:t>
            </a:r>
            <a:endParaRPr lang="zh-CN" altLang="zh-CN" sz="1800" dirty="0">
              <a:solidFill>
                <a:srgbClr val="010101"/>
              </a:solidFill>
              <a:ea typeface="SimHei" panose="02010609060101010101" pitchFamily="49" charset="-122"/>
            </a:endParaRPr>
          </a:p>
        </p:txBody>
      </p:sp>
      <p:pic>
        <p:nvPicPr>
          <p:cNvPr id="142341" name="图片 8">
            <a:extLst>
              <a:ext uri="{FF2B5EF4-FFF2-40B4-BE49-F238E27FC236}">
                <a16:creationId xmlns:a16="http://schemas.microsoft.com/office/drawing/2014/main" id="{70D93132-69F0-0343-BF36-02A52BABC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815" y="1039575"/>
            <a:ext cx="4415883" cy="150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2" name="图片 9">
            <a:extLst>
              <a:ext uri="{FF2B5EF4-FFF2-40B4-BE49-F238E27FC236}">
                <a16:creationId xmlns:a16="http://schemas.microsoft.com/office/drawing/2014/main" id="{73E279F6-E15D-D74F-B1E8-BA972C0EC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845" y="3117568"/>
            <a:ext cx="3222702" cy="369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AA23-50E9-D04A-877D-375B2701CAC7}"/>
              </a:ext>
            </a:extLst>
          </p:cNvPr>
          <p:cNvSpPr>
            <a:spLocks noGrp="1"/>
          </p:cNvSpPr>
          <p:nvPr>
            <p:ph type="title"/>
          </p:nvPr>
        </p:nvSpPr>
        <p:spPr/>
        <p:txBody>
          <a:bodyPr/>
          <a:lstStyle/>
          <a:p>
            <a:r>
              <a:rPr kumimoji="1" lang="zh-CN" altLang="en-US" sz="4800" dirty="0">
                <a:solidFill>
                  <a:srgbClr val="3E2BFF"/>
                </a:solidFill>
              </a:rPr>
              <a:t>目录</a:t>
            </a:r>
          </a:p>
        </p:txBody>
      </p:sp>
      <p:sp>
        <p:nvSpPr>
          <p:cNvPr id="3" name="内容占位符 2">
            <a:extLst>
              <a:ext uri="{FF2B5EF4-FFF2-40B4-BE49-F238E27FC236}">
                <a16:creationId xmlns:a16="http://schemas.microsoft.com/office/drawing/2014/main" id="{DEFAE3B1-7FEE-2542-9DFD-AE3B97DD7DDD}"/>
              </a:ext>
            </a:extLst>
          </p:cNvPr>
          <p:cNvSpPr>
            <a:spLocks noGrp="1"/>
          </p:cNvSpPr>
          <p:nvPr>
            <p:ph idx="1"/>
          </p:nvPr>
        </p:nvSpPr>
        <p:spPr>
          <a:xfrm>
            <a:off x="256478" y="1166018"/>
            <a:ext cx="8742556" cy="3673611"/>
          </a:xfrm>
        </p:spPr>
        <p:txBody>
          <a:bodyPr/>
          <a:lstStyle/>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对等计算概述</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对等网络模型</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对等计算安全</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模拟测量工具</a:t>
            </a:r>
            <a:endParaRPr lang="en-US" altLang="zh-CN"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总结</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p:txBody>
      </p:sp>
    </p:spTree>
    <p:extLst>
      <p:ext uri="{BB962C8B-B14F-4D97-AF65-F5344CB8AC3E}">
        <p14:creationId xmlns:p14="http://schemas.microsoft.com/office/powerpoint/2010/main" val="2050696392"/>
      </p:ext>
    </p:extLst>
  </p:cSld>
  <p:clrMapOvr>
    <a:masterClrMapping/>
  </p:clrMapOvr>
  <p:transition spd="slow"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588FF36D-6032-4644-B129-8FF977E41A4B}"/>
              </a:ext>
            </a:extLst>
          </p:cNvPr>
          <p:cNvSpPr>
            <a:spLocks noGrp="1" noChangeArrowheads="1"/>
          </p:cNvSpPr>
          <p:nvPr>
            <p:ph type="title"/>
          </p:nvPr>
        </p:nvSpPr>
        <p:spPr/>
        <p:txBody>
          <a:bodyPr/>
          <a:lstStyle/>
          <a:p>
            <a:pPr algn="ctr" eaLnBrk="1" hangingPunct="1"/>
            <a:r>
              <a:rPr lang="zh-CN" altLang="en-US" sz="4800">
                <a:solidFill>
                  <a:srgbClr val="3E2BFF"/>
                </a:solidFill>
              </a:rPr>
              <a:t>起源</a:t>
            </a:r>
          </a:p>
        </p:txBody>
      </p:sp>
      <p:sp>
        <p:nvSpPr>
          <p:cNvPr id="18434" name="Rectangle 3">
            <a:extLst>
              <a:ext uri="{FF2B5EF4-FFF2-40B4-BE49-F238E27FC236}">
                <a16:creationId xmlns:a16="http://schemas.microsoft.com/office/drawing/2014/main" id="{3FEC5DD1-2CFF-3248-8D70-DC380A295F4D}"/>
              </a:ext>
            </a:extLst>
          </p:cNvPr>
          <p:cNvSpPr>
            <a:spLocks noGrp="1" noChangeArrowheads="1"/>
          </p:cNvSpPr>
          <p:nvPr>
            <p:ph idx="1"/>
          </p:nvPr>
        </p:nvSpPr>
        <p:spPr>
          <a:xfrm>
            <a:off x="46037" y="1275653"/>
            <a:ext cx="6096001" cy="5247810"/>
          </a:xfrm>
        </p:spPr>
        <p:txBody>
          <a:bodyPr/>
          <a:lstStyle/>
          <a:p>
            <a:pPr eaLnBrk="1" hangingPunct="1"/>
            <a:r>
              <a:rPr lang="en-US" altLang="zh-CN" sz="2800" dirty="0"/>
              <a:t>1999</a:t>
            </a:r>
            <a:r>
              <a:rPr lang="zh-CN" altLang="en-US" sz="2800" dirty="0"/>
              <a:t>年</a:t>
            </a:r>
            <a:r>
              <a:rPr lang="en-US" altLang="zh-CN" sz="2800" dirty="0"/>
              <a:t>Internet</a:t>
            </a:r>
            <a:r>
              <a:rPr lang="zh-CN" altLang="en-US" sz="2800" dirty="0"/>
              <a:t>上第一个应用</a:t>
            </a:r>
            <a:r>
              <a:rPr lang="en-US" altLang="zh-CN" sz="2800" dirty="0">
                <a:solidFill>
                  <a:srgbClr val="FF0000"/>
                </a:solidFill>
              </a:rPr>
              <a:t>Napster</a:t>
            </a:r>
            <a:r>
              <a:rPr lang="zh-CN" altLang="en-US" sz="2800" dirty="0">
                <a:solidFill>
                  <a:srgbClr val="FF0000"/>
                </a:solidFill>
              </a:rPr>
              <a:t>（在线音乐共享服务）</a:t>
            </a:r>
            <a:r>
              <a:rPr lang="zh-CN" altLang="en-US" sz="2800" dirty="0"/>
              <a:t>，半年发展了</a:t>
            </a:r>
            <a:r>
              <a:rPr lang="en-US" altLang="zh-CN" sz="2800" dirty="0"/>
              <a:t>5000</a:t>
            </a:r>
            <a:r>
              <a:rPr lang="zh-CN" altLang="en-US" sz="2800" dirty="0"/>
              <a:t>万用户</a:t>
            </a:r>
          </a:p>
          <a:p>
            <a:pPr eaLnBrk="1" hangingPunct="1"/>
            <a:r>
              <a:rPr lang="zh-CN" altLang="en-US" sz="2800" dirty="0"/>
              <a:t>其后涌现</a:t>
            </a:r>
            <a:r>
              <a:rPr lang="en-US" altLang="zh-CN" sz="2800" dirty="0"/>
              <a:t>Gnutella</a:t>
            </a:r>
            <a:r>
              <a:rPr lang="zh-CN" altLang="en-US" sz="2800" dirty="0"/>
              <a:t>（文件）</a:t>
            </a:r>
            <a:r>
              <a:rPr lang="en-US" altLang="zh-CN" sz="2800" dirty="0"/>
              <a:t>, </a:t>
            </a:r>
            <a:r>
              <a:rPr lang="en-US" altLang="zh-CN" sz="2800" dirty="0" err="1"/>
              <a:t>KaZaA</a:t>
            </a:r>
            <a:r>
              <a:rPr lang="zh-CN" altLang="en-US" sz="2800" dirty="0"/>
              <a:t>（文件）</a:t>
            </a:r>
            <a:r>
              <a:rPr lang="en-US" altLang="zh-CN" sz="2800" dirty="0"/>
              <a:t>, BitTorrent</a:t>
            </a:r>
            <a:r>
              <a:rPr lang="zh-CN" altLang="en-US" sz="2800" dirty="0"/>
              <a:t>（文件）</a:t>
            </a:r>
            <a:r>
              <a:rPr lang="en-US" altLang="zh-CN" sz="2800" dirty="0"/>
              <a:t>, </a:t>
            </a:r>
            <a:r>
              <a:rPr lang="en-US" altLang="zh-CN" sz="2800" dirty="0" err="1"/>
              <a:t>eDonkey</a:t>
            </a:r>
            <a:r>
              <a:rPr lang="en-US" altLang="zh-CN" sz="2800" dirty="0"/>
              <a:t>/</a:t>
            </a:r>
            <a:r>
              <a:rPr lang="en-US" altLang="zh-CN" sz="2800" dirty="0" err="1"/>
              <a:t>eMule</a:t>
            </a:r>
            <a:r>
              <a:rPr lang="zh-CN" altLang="en-US" sz="2800" dirty="0"/>
              <a:t>（文件）</a:t>
            </a:r>
            <a:r>
              <a:rPr lang="en-US" altLang="zh-CN" sz="2800" dirty="0"/>
              <a:t>, Skype</a:t>
            </a:r>
            <a:r>
              <a:rPr lang="zh-CN" altLang="en-US" sz="2800" dirty="0"/>
              <a:t>（电话）</a:t>
            </a:r>
            <a:endParaRPr lang="en-US" altLang="zh-CN" sz="2800" dirty="0"/>
          </a:p>
          <a:p>
            <a:pPr eaLnBrk="1" hangingPunct="1"/>
            <a:r>
              <a:rPr lang="zh-CN" altLang="en-US" sz="2800" dirty="0"/>
              <a:t>主要原因</a:t>
            </a:r>
          </a:p>
          <a:p>
            <a:pPr lvl="1" eaLnBrk="1" hangingPunct="1"/>
            <a:r>
              <a:rPr lang="zh-CN" altLang="en-US" sz="2400" dirty="0"/>
              <a:t>大幅降低</a:t>
            </a:r>
            <a:r>
              <a:rPr lang="en-US" altLang="zh-CN" sz="2400" dirty="0"/>
              <a:t>C/S</a:t>
            </a:r>
            <a:r>
              <a:rPr lang="zh-CN" altLang="en-US" sz="2400" dirty="0"/>
              <a:t>服务器开销</a:t>
            </a:r>
            <a:endParaRPr lang="en-US" altLang="zh-CN" sz="2400" dirty="0"/>
          </a:p>
          <a:p>
            <a:pPr lvl="1" eaLnBrk="1" hangingPunct="1"/>
            <a:r>
              <a:rPr lang="zh-CN" altLang="en-US" sz="2400" dirty="0"/>
              <a:t>自由共享成为可能，版权不是问题</a:t>
            </a:r>
          </a:p>
          <a:p>
            <a:pPr lvl="1" eaLnBrk="1" hangingPunct="1"/>
            <a:r>
              <a:rPr lang="zh-CN" altLang="en-US" sz="2400" dirty="0"/>
              <a:t>得到学术界和工业界的一致重视</a:t>
            </a:r>
          </a:p>
        </p:txBody>
      </p:sp>
      <p:pic>
        <p:nvPicPr>
          <p:cNvPr id="6" name="Picture 4">
            <a:extLst>
              <a:ext uri="{FF2B5EF4-FFF2-40B4-BE49-F238E27FC236}">
                <a16:creationId xmlns:a16="http://schemas.microsoft.com/office/drawing/2014/main" id="{807EBC6B-7D63-E244-8804-0A2F844A1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038" y="1601788"/>
            <a:ext cx="2955925" cy="417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spTree>
  </p:cSld>
  <p:clrMapOvr>
    <a:masterClrMapping/>
  </p:clrMapOvr>
  <p:transition spd="slow"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4D7C8870-91D6-BF40-AAA8-86E2FC85211F}"/>
              </a:ext>
            </a:extLst>
          </p:cNvPr>
          <p:cNvSpPr>
            <a:spLocks noGrp="1" noChangeArrowheads="1"/>
          </p:cNvSpPr>
          <p:nvPr>
            <p:ph type="title"/>
          </p:nvPr>
        </p:nvSpPr>
        <p:spPr/>
        <p:txBody>
          <a:bodyPr/>
          <a:lstStyle/>
          <a:p>
            <a:pPr algn="ctr" eaLnBrk="1" hangingPunct="1"/>
            <a:r>
              <a:rPr lang="en-US" altLang="zh-CN" sz="4800">
                <a:solidFill>
                  <a:srgbClr val="3E2BFF"/>
                </a:solidFill>
              </a:rPr>
              <a:t>P2P</a:t>
            </a:r>
            <a:r>
              <a:rPr lang="zh-CN" altLang="en-US" sz="4800">
                <a:solidFill>
                  <a:srgbClr val="3E2BFF"/>
                </a:solidFill>
              </a:rPr>
              <a:t>网络模拟器分类</a:t>
            </a:r>
          </a:p>
        </p:txBody>
      </p:sp>
      <p:sp>
        <p:nvSpPr>
          <p:cNvPr id="147459" name="Rectangle 3">
            <a:extLst>
              <a:ext uri="{FF2B5EF4-FFF2-40B4-BE49-F238E27FC236}">
                <a16:creationId xmlns:a16="http://schemas.microsoft.com/office/drawing/2014/main" id="{0891BB32-A10E-2B4A-9079-E56DFF21FE95}"/>
              </a:ext>
            </a:extLst>
          </p:cNvPr>
          <p:cNvSpPr>
            <a:spLocks noGrp="1" noChangeArrowheads="1"/>
          </p:cNvSpPr>
          <p:nvPr>
            <p:ph idx="1"/>
          </p:nvPr>
        </p:nvSpPr>
        <p:spPr>
          <a:xfrm>
            <a:off x="156116" y="1166018"/>
            <a:ext cx="8809463" cy="3930089"/>
          </a:xfrm>
        </p:spPr>
        <p:txBody>
          <a:bodyPr/>
          <a:lstStyle/>
          <a:p>
            <a:pPr eaLnBrk="1" hangingPunct="1"/>
            <a:r>
              <a:rPr lang="zh-CN" altLang="en-US" sz="2800" dirty="0"/>
              <a:t>通用模拟器</a:t>
            </a:r>
          </a:p>
          <a:p>
            <a:pPr lvl="1" eaLnBrk="1" hangingPunct="1"/>
            <a:r>
              <a:rPr lang="en-US" altLang="zh-CN" sz="2400" dirty="0"/>
              <a:t>P2P</a:t>
            </a:r>
            <a:r>
              <a:rPr lang="zh-CN" altLang="en-US" sz="2400" dirty="0"/>
              <a:t>模拟器为协议的模拟提供了很多共性的基础设施，协议或者应用建模者只需要实现协议或者应用的核心部分即可</a:t>
            </a:r>
            <a:endParaRPr lang="en-US" altLang="zh-CN" sz="2400" dirty="0"/>
          </a:p>
          <a:p>
            <a:pPr lvl="1" eaLnBrk="1" hangingPunct="1"/>
            <a:r>
              <a:rPr lang="zh-CN" altLang="en-US" sz="2400" dirty="0"/>
              <a:t>这样的模拟器一般有比较清晰的层次和模块化结构，易于扩展和替换协议和应用。如</a:t>
            </a:r>
            <a:r>
              <a:rPr lang="en-US" altLang="zh-CN" sz="2400" dirty="0" err="1">
                <a:solidFill>
                  <a:srgbClr val="FF0000"/>
                </a:solidFill>
              </a:rPr>
              <a:t>PeerSim</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P2PSim</a:t>
            </a:r>
            <a:r>
              <a:rPr lang="zh-CN" altLang="en-US" sz="2400" dirty="0"/>
              <a:t>等</a:t>
            </a:r>
          </a:p>
          <a:p>
            <a:pPr eaLnBrk="1" hangingPunct="1"/>
            <a:r>
              <a:rPr lang="zh-CN" altLang="en-US" sz="2800" dirty="0"/>
              <a:t>协议专用</a:t>
            </a:r>
            <a:r>
              <a:rPr lang="en-US" altLang="zh-CN" sz="2800" dirty="0"/>
              <a:t>P2P</a:t>
            </a:r>
            <a:r>
              <a:rPr lang="zh-CN" altLang="en-US" sz="2800" dirty="0"/>
              <a:t>模拟器</a:t>
            </a:r>
          </a:p>
          <a:p>
            <a:pPr lvl="1" eaLnBrk="1" hangingPunct="1"/>
            <a:r>
              <a:rPr lang="zh-CN" altLang="en-US" sz="2400" dirty="0"/>
              <a:t>专用于某协议的软件，用途是评价协议的正确性和有效性，为在其上的应用提供</a:t>
            </a:r>
            <a:r>
              <a:rPr lang="en-US" altLang="zh-CN" sz="2400" dirty="0"/>
              <a:t>P2P</a:t>
            </a:r>
            <a:r>
              <a:rPr lang="zh-CN" altLang="en-US" sz="2400" dirty="0"/>
              <a:t>层服务；更进一步将协议部署到实际网络当中。如</a:t>
            </a:r>
            <a:r>
              <a:rPr lang="en-US" altLang="zh-CN" sz="2400" dirty="0" err="1">
                <a:solidFill>
                  <a:srgbClr val="FF0000"/>
                </a:solidFill>
              </a:rPr>
              <a:t>FreePastry</a:t>
            </a:r>
            <a:r>
              <a:rPr lang="en-US" altLang="zh-CN" sz="2400" dirty="0"/>
              <a:t>,</a:t>
            </a:r>
            <a:r>
              <a:rPr lang="zh-CN" altLang="en-US" sz="2400" dirty="0"/>
              <a:t> </a:t>
            </a:r>
            <a:r>
              <a:rPr lang="en-US" altLang="zh-CN" sz="2400" dirty="0"/>
              <a:t>Chimera</a:t>
            </a:r>
            <a:r>
              <a:rPr lang="zh-CN" altLang="en-US" sz="2400" dirty="0"/>
              <a:t>等</a:t>
            </a:r>
          </a:p>
        </p:txBody>
      </p:sp>
    </p:spTree>
  </p:cSld>
  <p:clrMapOvr>
    <a:masterClrMapping/>
  </p:clrMapOvr>
  <p:transition spd="slow"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ABC5B3C9-F2B2-4A41-BDD9-B831E4F36017}"/>
              </a:ext>
            </a:extLst>
          </p:cNvPr>
          <p:cNvSpPr>
            <a:spLocks noGrp="1" noChangeArrowheads="1"/>
          </p:cNvSpPr>
          <p:nvPr>
            <p:ph type="title"/>
          </p:nvPr>
        </p:nvSpPr>
        <p:spPr/>
        <p:txBody>
          <a:bodyPr/>
          <a:lstStyle/>
          <a:p>
            <a:pPr algn="ctr" eaLnBrk="1" hangingPunct="1"/>
            <a:r>
              <a:rPr lang="en-US" altLang="zh-CN" sz="4800">
                <a:solidFill>
                  <a:srgbClr val="3E2BFF"/>
                </a:solidFill>
              </a:rPr>
              <a:t>P2P</a:t>
            </a:r>
            <a:r>
              <a:rPr lang="zh-CN" altLang="en-US" sz="4800">
                <a:solidFill>
                  <a:srgbClr val="3E2BFF"/>
                </a:solidFill>
              </a:rPr>
              <a:t>网络模拟器分类</a:t>
            </a:r>
          </a:p>
        </p:txBody>
      </p:sp>
      <p:sp>
        <p:nvSpPr>
          <p:cNvPr id="149507" name="Rectangle 3">
            <a:extLst>
              <a:ext uri="{FF2B5EF4-FFF2-40B4-BE49-F238E27FC236}">
                <a16:creationId xmlns:a16="http://schemas.microsoft.com/office/drawing/2014/main" id="{B1C35C8A-D21E-0D42-9583-4AB9A8A7339A}"/>
              </a:ext>
            </a:extLst>
          </p:cNvPr>
          <p:cNvSpPr>
            <a:spLocks noGrp="1" noChangeArrowheads="1"/>
          </p:cNvSpPr>
          <p:nvPr>
            <p:ph idx="1"/>
          </p:nvPr>
        </p:nvSpPr>
        <p:spPr>
          <a:xfrm>
            <a:off x="144966" y="1166018"/>
            <a:ext cx="8854068" cy="4525963"/>
          </a:xfrm>
        </p:spPr>
        <p:txBody>
          <a:bodyPr/>
          <a:lstStyle/>
          <a:p>
            <a:pPr eaLnBrk="1" hangingPunct="1"/>
            <a:r>
              <a:rPr lang="zh-CN" altLang="en-US" sz="2800" dirty="0"/>
              <a:t>并行化通用</a:t>
            </a:r>
            <a:r>
              <a:rPr lang="en-US" altLang="zh-CN" sz="2800" b="1" dirty="0"/>
              <a:t>P2P</a:t>
            </a:r>
            <a:r>
              <a:rPr lang="zh-CN" altLang="en-US" sz="2800" dirty="0"/>
              <a:t>网络模拟器</a:t>
            </a:r>
          </a:p>
          <a:p>
            <a:pPr lvl="1" eaLnBrk="1" hangingPunct="1"/>
            <a:r>
              <a:rPr lang="zh-CN" altLang="en-US" sz="2400" dirty="0"/>
              <a:t>前面的通用</a:t>
            </a:r>
            <a:r>
              <a:rPr lang="en-US" altLang="zh-CN" sz="2400" dirty="0"/>
              <a:t>P2P</a:t>
            </a:r>
            <a:r>
              <a:rPr lang="zh-CN" altLang="en-US" sz="2400" dirty="0"/>
              <a:t>模拟器，只能在单计算机上运行，模拟效率有限</a:t>
            </a:r>
            <a:endParaRPr lang="en-US" altLang="zh-CN" sz="2400" dirty="0"/>
          </a:p>
          <a:p>
            <a:pPr lvl="1" eaLnBrk="1" hangingPunct="1"/>
            <a:r>
              <a:rPr lang="zh-CN" altLang="en-US" sz="2400" dirty="0"/>
              <a:t>并行化模拟将模拟器部署在多台计算机上，通过多台计算机的并行模拟提高模拟效率和扩大模拟规模。如</a:t>
            </a:r>
            <a:r>
              <a:rPr lang="en-US" altLang="zh-CN" sz="2400" dirty="0"/>
              <a:t>HiFiP2P</a:t>
            </a:r>
          </a:p>
          <a:p>
            <a:pPr eaLnBrk="1" hangingPunct="1"/>
            <a:r>
              <a:rPr lang="zh-CN" altLang="en-US" sz="2800" dirty="0"/>
              <a:t>传统通用网络模拟器</a:t>
            </a:r>
          </a:p>
          <a:p>
            <a:pPr lvl="1" eaLnBrk="1" hangingPunct="1"/>
            <a:r>
              <a:rPr lang="zh-CN" altLang="en-US" sz="2400" dirty="0"/>
              <a:t>传统的网络模拟器虽然能够模拟</a:t>
            </a:r>
            <a:r>
              <a:rPr lang="en-US" altLang="zh-CN" sz="2400" dirty="0"/>
              <a:t>P2P</a:t>
            </a:r>
            <a:r>
              <a:rPr lang="zh-CN" altLang="en-US" sz="2400" dirty="0"/>
              <a:t>网络，但在其上模拟</a:t>
            </a:r>
            <a:r>
              <a:rPr lang="en-US" altLang="zh-CN" sz="2400" dirty="0"/>
              <a:t>P2P</a:t>
            </a:r>
            <a:r>
              <a:rPr lang="zh-CN" altLang="en-US" sz="2400" dirty="0"/>
              <a:t>网络复杂度很大，同时模拟规模很有限。但也不失为</a:t>
            </a:r>
            <a:r>
              <a:rPr lang="en-US" altLang="zh-CN" sz="2400" dirty="0"/>
              <a:t>P2P</a:t>
            </a:r>
            <a:r>
              <a:rPr lang="zh-CN" altLang="en-US" sz="2400" dirty="0"/>
              <a:t>网络模拟的工具。如</a:t>
            </a:r>
            <a:r>
              <a:rPr lang="en-US" altLang="zh-CN" sz="2400" dirty="0">
                <a:solidFill>
                  <a:srgbClr val="FF0000"/>
                </a:solidFill>
              </a:rPr>
              <a:t>NS-2</a:t>
            </a:r>
            <a:r>
              <a:rPr lang="zh-CN" altLang="en-US" sz="2400" dirty="0"/>
              <a:t>，</a:t>
            </a:r>
            <a:r>
              <a:rPr lang="en-US" altLang="zh-CN" sz="2400" dirty="0" err="1"/>
              <a:t>JavaSim</a:t>
            </a:r>
            <a:r>
              <a:rPr lang="zh-CN" altLang="en-US" sz="2400" dirty="0"/>
              <a:t>等</a:t>
            </a:r>
          </a:p>
        </p:txBody>
      </p:sp>
    </p:spTree>
  </p:cSld>
  <p:clrMapOvr>
    <a:masterClrMapping/>
  </p:clrMapOvr>
  <p:transition spd="slow"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CE864644-18A8-0443-8EBF-EC769F9CBC26}"/>
              </a:ext>
            </a:extLst>
          </p:cNvPr>
          <p:cNvSpPr>
            <a:spLocks noGrp="1" noChangeArrowheads="1"/>
          </p:cNvSpPr>
          <p:nvPr>
            <p:ph type="title"/>
          </p:nvPr>
        </p:nvSpPr>
        <p:spPr/>
        <p:txBody>
          <a:bodyPr/>
          <a:lstStyle/>
          <a:p>
            <a:pPr algn="ctr" eaLnBrk="1" hangingPunct="1"/>
            <a:r>
              <a:rPr lang="zh-CN" altLang="en-US" sz="4800">
                <a:solidFill>
                  <a:srgbClr val="3E2BFF"/>
                </a:solidFill>
              </a:rPr>
              <a:t>常用的</a:t>
            </a:r>
            <a:r>
              <a:rPr lang="en-US" altLang="zh-CN" sz="4800">
                <a:solidFill>
                  <a:srgbClr val="3E2BFF"/>
                </a:solidFill>
              </a:rPr>
              <a:t>P2P</a:t>
            </a:r>
            <a:r>
              <a:rPr lang="zh-CN" altLang="en-US" sz="4800">
                <a:solidFill>
                  <a:srgbClr val="3E2BFF"/>
                </a:solidFill>
              </a:rPr>
              <a:t>模拟器</a:t>
            </a:r>
          </a:p>
        </p:txBody>
      </p:sp>
      <p:sp>
        <p:nvSpPr>
          <p:cNvPr id="151555" name="Rectangle 3">
            <a:extLst>
              <a:ext uri="{FF2B5EF4-FFF2-40B4-BE49-F238E27FC236}">
                <a16:creationId xmlns:a16="http://schemas.microsoft.com/office/drawing/2014/main" id="{BDC9195F-8FA3-4448-9C0B-79FE8A687591}"/>
              </a:ext>
            </a:extLst>
          </p:cNvPr>
          <p:cNvSpPr>
            <a:spLocks noGrp="1" noChangeArrowheads="1"/>
          </p:cNvSpPr>
          <p:nvPr>
            <p:ph idx="1"/>
          </p:nvPr>
        </p:nvSpPr>
        <p:spPr>
          <a:xfrm>
            <a:off x="189571" y="1166018"/>
            <a:ext cx="8798312" cy="2045533"/>
          </a:xfrm>
        </p:spPr>
        <p:txBody>
          <a:bodyPr/>
          <a:lstStyle/>
          <a:p>
            <a:pPr eaLnBrk="1" hangingPunct="1"/>
            <a:r>
              <a:rPr lang="en-US" altLang="zh-CN" sz="3200" dirty="0"/>
              <a:t>P2PSIM</a:t>
            </a:r>
            <a:r>
              <a:rPr lang="zh-CN" altLang="en-US" sz="3200" dirty="0"/>
              <a:t>（结构化，面向协议，小规模）</a:t>
            </a:r>
          </a:p>
          <a:p>
            <a:pPr eaLnBrk="1" hangingPunct="1"/>
            <a:r>
              <a:rPr lang="en-US" altLang="zh-CN" sz="3200" dirty="0" err="1"/>
              <a:t>GnutellaSim</a:t>
            </a:r>
            <a:r>
              <a:rPr lang="zh-CN" altLang="en-US" sz="3200" dirty="0"/>
              <a:t>（</a:t>
            </a:r>
            <a:r>
              <a:rPr lang="en-US" altLang="zh-CN" sz="3200" dirty="0"/>
              <a:t>Gnutella</a:t>
            </a:r>
            <a:r>
              <a:rPr lang="zh-CN" altLang="en-US" sz="3200" dirty="0"/>
              <a:t>纯分散式）</a:t>
            </a:r>
          </a:p>
          <a:p>
            <a:pPr eaLnBrk="1" hangingPunct="1"/>
            <a:r>
              <a:rPr lang="en-US" altLang="zh-CN" sz="3200" dirty="0" err="1"/>
              <a:t>PeerSim</a:t>
            </a:r>
            <a:r>
              <a:rPr lang="zh-CN" altLang="en-US" sz="3200" dirty="0"/>
              <a:t>（结构化和非结构化，大规模）</a:t>
            </a:r>
          </a:p>
        </p:txBody>
      </p:sp>
    </p:spTree>
  </p:cSld>
  <p:clrMapOvr>
    <a:masterClrMapping/>
  </p:clrMapOvr>
  <p:transition spd="slow"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58BA3AB2-B99E-1741-BF6B-049BA61DAE93}"/>
              </a:ext>
            </a:extLst>
          </p:cNvPr>
          <p:cNvSpPr>
            <a:spLocks noGrp="1" noChangeArrowheads="1"/>
          </p:cNvSpPr>
          <p:nvPr>
            <p:ph type="title"/>
          </p:nvPr>
        </p:nvSpPr>
        <p:spPr/>
        <p:txBody>
          <a:bodyPr/>
          <a:lstStyle/>
          <a:p>
            <a:pPr algn="ctr" eaLnBrk="1" hangingPunct="1"/>
            <a:r>
              <a:rPr lang="en-US" altLang="zh-CN" sz="4800">
                <a:solidFill>
                  <a:srgbClr val="3E2BFF"/>
                </a:solidFill>
              </a:rPr>
              <a:t>P2PSim</a:t>
            </a:r>
          </a:p>
        </p:txBody>
      </p:sp>
      <p:sp>
        <p:nvSpPr>
          <p:cNvPr id="153603" name="Rectangle 3">
            <a:extLst>
              <a:ext uri="{FF2B5EF4-FFF2-40B4-BE49-F238E27FC236}">
                <a16:creationId xmlns:a16="http://schemas.microsoft.com/office/drawing/2014/main" id="{951FDE58-3101-A940-A7F7-58E52A46C6D5}"/>
              </a:ext>
            </a:extLst>
          </p:cNvPr>
          <p:cNvSpPr>
            <a:spLocks noGrp="1" noChangeArrowheads="1"/>
          </p:cNvSpPr>
          <p:nvPr>
            <p:ph idx="1"/>
          </p:nvPr>
        </p:nvSpPr>
        <p:spPr>
          <a:xfrm>
            <a:off x="122663" y="1166018"/>
            <a:ext cx="8898674" cy="4525963"/>
          </a:xfrm>
        </p:spPr>
        <p:txBody>
          <a:bodyPr/>
          <a:lstStyle/>
          <a:p>
            <a:pPr eaLnBrk="1" hangingPunct="1"/>
            <a:r>
              <a:rPr lang="en-US" altLang="zh-CN" sz="3200" dirty="0"/>
              <a:t>P2PSim</a:t>
            </a:r>
            <a:r>
              <a:rPr lang="zh-CN" altLang="en-US" sz="3200" dirty="0"/>
              <a:t>模拟</a:t>
            </a:r>
            <a:r>
              <a:rPr lang="zh-CN" altLang="en-US" sz="3200" dirty="0">
                <a:solidFill>
                  <a:srgbClr val="FF0000"/>
                </a:solidFill>
              </a:rPr>
              <a:t>结构化的</a:t>
            </a:r>
            <a:r>
              <a:rPr lang="en-US" altLang="zh-CN" sz="3200" dirty="0">
                <a:solidFill>
                  <a:srgbClr val="FF0000"/>
                </a:solidFill>
              </a:rPr>
              <a:t>P2P</a:t>
            </a:r>
            <a:r>
              <a:rPr lang="zh-CN" altLang="en-US" sz="3200" dirty="0">
                <a:solidFill>
                  <a:srgbClr val="FF0000"/>
                </a:solidFill>
              </a:rPr>
              <a:t>网络</a:t>
            </a:r>
            <a:r>
              <a:rPr lang="zh-CN" altLang="en-US" sz="3200" dirty="0"/>
              <a:t>，模拟达到包级别</a:t>
            </a:r>
          </a:p>
          <a:p>
            <a:pPr eaLnBrk="1" hangingPunct="1"/>
            <a:r>
              <a:rPr lang="zh-CN" altLang="en-US" sz="3200" dirty="0"/>
              <a:t>支持</a:t>
            </a:r>
            <a:r>
              <a:rPr lang="zh-CN" altLang="en-US" sz="3200" dirty="0">
                <a:solidFill>
                  <a:srgbClr val="FF0000"/>
                </a:solidFill>
              </a:rPr>
              <a:t>搅动，支持迭代和递归路由</a:t>
            </a:r>
            <a:r>
              <a:rPr lang="zh-CN" altLang="en-US" sz="3200" dirty="0"/>
              <a:t>查询，可以通过继承来实现</a:t>
            </a:r>
          </a:p>
          <a:p>
            <a:pPr eaLnBrk="1" hangingPunct="1"/>
            <a:r>
              <a:rPr lang="zh-CN" altLang="en-US" sz="3200" dirty="0"/>
              <a:t>新协议，支持多种底层网络拓扑格式，支持一种网络时延模型</a:t>
            </a:r>
          </a:p>
        </p:txBody>
      </p:sp>
    </p:spTree>
  </p:cSld>
  <p:clrMapOvr>
    <a:masterClrMapping/>
  </p:clrMapOvr>
  <p:transition spd="slow"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DE5C33FB-CC5F-2C4E-A02A-CF7738C1D39A}"/>
              </a:ext>
            </a:extLst>
          </p:cNvPr>
          <p:cNvSpPr>
            <a:spLocks noGrp="1" noChangeArrowheads="1"/>
          </p:cNvSpPr>
          <p:nvPr>
            <p:ph type="title"/>
          </p:nvPr>
        </p:nvSpPr>
        <p:spPr/>
        <p:txBody>
          <a:bodyPr/>
          <a:lstStyle/>
          <a:p>
            <a:pPr algn="ctr" eaLnBrk="1" hangingPunct="1"/>
            <a:r>
              <a:rPr lang="zh-CN" altLang="en-US" sz="4400">
                <a:solidFill>
                  <a:srgbClr val="3E2BFF"/>
                </a:solidFill>
              </a:rPr>
              <a:t>数据包层</a:t>
            </a:r>
            <a:r>
              <a:rPr lang="en-US" altLang="zh-CN" sz="4400">
                <a:solidFill>
                  <a:srgbClr val="3E2BFF"/>
                </a:solidFill>
              </a:rPr>
              <a:t>Gnutella</a:t>
            </a:r>
            <a:r>
              <a:rPr lang="zh-CN" altLang="en-US" sz="4400">
                <a:solidFill>
                  <a:srgbClr val="3E2BFF"/>
                </a:solidFill>
              </a:rPr>
              <a:t>模拟器</a:t>
            </a:r>
            <a:r>
              <a:rPr lang="en-US" altLang="zh-CN" sz="4400">
                <a:solidFill>
                  <a:srgbClr val="3E2BFF"/>
                </a:solidFill>
              </a:rPr>
              <a:t>GnutellaSim</a:t>
            </a:r>
          </a:p>
        </p:txBody>
      </p:sp>
      <p:sp>
        <p:nvSpPr>
          <p:cNvPr id="155651" name="Rectangle 3">
            <a:extLst>
              <a:ext uri="{FF2B5EF4-FFF2-40B4-BE49-F238E27FC236}">
                <a16:creationId xmlns:a16="http://schemas.microsoft.com/office/drawing/2014/main" id="{3041A2D1-240A-D943-B5F6-9E7256F44E7C}"/>
              </a:ext>
            </a:extLst>
          </p:cNvPr>
          <p:cNvSpPr>
            <a:spLocks noGrp="1" noChangeArrowheads="1"/>
          </p:cNvSpPr>
          <p:nvPr>
            <p:ph idx="1"/>
          </p:nvPr>
        </p:nvSpPr>
        <p:spPr>
          <a:xfrm>
            <a:off x="133815" y="1166019"/>
            <a:ext cx="8798312" cy="2859572"/>
          </a:xfrm>
        </p:spPr>
        <p:txBody>
          <a:bodyPr/>
          <a:lstStyle/>
          <a:p>
            <a:pPr eaLnBrk="1" hangingPunct="1"/>
            <a:r>
              <a:rPr lang="en-US" altLang="zh-CN" sz="3200" dirty="0" err="1"/>
              <a:t>GnutellaSim</a:t>
            </a:r>
            <a:r>
              <a:rPr lang="zh-CN" altLang="en-US" sz="3200" dirty="0"/>
              <a:t>是一个可扩展的数据包层（</a:t>
            </a:r>
            <a:r>
              <a:rPr lang="en-US" altLang="zh-CN" sz="3200" dirty="0"/>
              <a:t>packet-level</a:t>
            </a:r>
            <a:r>
              <a:rPr lang="zh-CN" altLang="en-US" sz="3200" dirty="0"/>
              <a:t>）</a:t>
            </a:r>
            <a:r>
              <a:rPr lang="en-US" altLang="zh-CN" sz="3200" dirty="0"/>
              <a:t>Gnutella</a:t>
            </a:r>
            <a:r>
              <a:rPr lang="zh-CN" altLang="en-US" sz="3200" dirty="0"/>
              <a:t>模拟器，它用一个细致的网络模型来对</a:t>
            </a:r>
            <a:r>
              <a:rPr lang="en-US" altLang="zh-CN" sz="3200" dirty="0"/>
              <a:t>Gnutella</a:t>
            </a:r>
            <a:r>
              <a:rPr lang="zh-CN" altLang="en-US" sz="3200" dirty="0"/>
              <a:t>系统进行全面的评价</a:t>
            </a:r>
          </a:p>
          <a:p>
            <a:pPr eaLnBrk="1" hangingPunct="1"/>
            <a:r>
              <a:rPr lang="zh-CN" altLang="en-US" sz="3200" dirty="0"/>
              <a:t>它是基于</a:t>
            </a:r>
            <a:r>
              <a:rPr lang="en-US" altLang="zh-CN" sz="3200" dirty="0"/>
              <a:t>NS-2.27</a:t>
            </a:r>
            <a:r>
              <a:rPr lang="zh-CN" altLang="en-US" sz="3200" dirty="0"/>
              <a:t>版和</a:t>
            </a:r>
            <a:r>
              <a:rPr lang="en-US" altLang="zh-CN" sz="3200" dirty="0"/>
              <a:t>PDNS</a:t>
            </a:r>
            <a:r>
              <a:rPr lang="zh-CN" altLang="en-US" sz="3200" dirty="0"/>
              <a:t>（</a:t>
            </a:r>
            <a:r>
              <a:rPr lang="en-US" altLang="zh-CN" sz="3200" dirty="0"/>
              <a:t>Parallel/Distributed NS</a:t>
            </a:r>
            <a:r>
              <a:rPr lang="zh-CN" altLang="en-US" sz="3200" dirty="0"/>
              <a:t>）开发的，而</a:t>
            </a:r>
            <a:r>
              <a:rPr lang="en-US" altLang="zh-CN" sz="3200" dirty="0"/>
              <a:t>PDNS</a:t>
            </a:r>
            <a:r>
              <a:rPr lang="zh-CN" altLang="en-US" sz="3200" dirty="0"/>
              <a:t>是</a:t>
            </a:r>
            <a:r>
              <a:rPr lang="en-US" altLang="zh-CN" sz="3200" dirty="0"/>
              <a:t>NS</a:t>
            </a:r>
            <a:r>
              <a:rPr lang="zh-CN" altLang="en-US" sz="3200" dirty="0"/>
              <a:t>的分布式版本</a:t>
            </a:r>
          </a:p>
        </p:txBody>
      </p:sp>
    </p:spTree>
  </p:cSld>
  <p:clrMapOvr>
    <a:masterClrMapping/>
  </p:clrMapOvr>
  <p:transition spd="slow"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A85330BB-78DD-C246-BCB7-814C442349A9}"/>
              </a:ext>
            </a:extLst>
          </p:cNvPr>
          <p:cNvSpPr>
            <a:spLocks noGrp="1" noChangeArrowheads="1"/>
          </p:cNvSpPr>
          <p:nvPr>
            <p:ph type="title"/>
          </p:nvPr>
        </p:nvSpPr>
        <p:spPr/>
        <p:txBody>
          <a:bodyPr/>
          <a:lstStyle/>
          <a:p>
            <a:pPr algn="ctr" eaLnBrk="1" hangingPunct="1"/>
            <a:r>
              <a:rPr lang="en-US" altLang="zh-CN" sz="4800">
                <a:solidFill>
                  <a:srgbClr val="3E2BFF"/>
                </a:solidFill>
              </a:rPr>
              <a:t>PeerSIM</a:t>
            </a:r>
          </a:p>
        </p:txBody>
      </p:sp>
      <p:sp>
        <p:nvSpPr>
          <p:cNvPr id="157698" name="Rectangle 3">
            <a:extLst>
              <a:ext uri="{FF2B5EF4-FFF2-40B4-BE49-F238E27FC236}">
                <a16:creationId xmlns:a16="http://schemas.microsoft.com/office/drawing/2014/main" id="{ED6722A4-8EE9-3C46-B840-737369D5A5DC}"/>
              </a:ext>
            </a:extLst>
          </p:cNvPr>
          <p:cNvSpPr>
            <a:spLocks noGrp="1" noChangeArrowheads="1"/>
          </p:cNvSpPr>
          <p:nvPr>
            <p:ph idx="1"/>
          </p:nvPr>
        </p:nvSpPr>
        <p:spPr>
          <a:xfrm>
            <a:off x="234176" y="1276817"/>
            <a:ext cx="8653346" cy="4525963"/>
          </a:xfrm>
        </p:spPr>
        <p:txBody>
          <a:bodyPr/>
          <a:lstStyle/>
          <a:p>
            <a:pPr eaLnBrk="1" hangingPunct="1"/>
            <a:r>
              <a:rPr lang="zh-CN" altLang="en-US" sz="3200" dirty="0">
                <a:solidFill>
                  <a:srgbClr val="FF0000"/>
                </a:solidFill>
              </a:rPr>
              <a:t>支持结构化和非结构化</a:t>
            </a:r>
            <a:r>
              <a:rPr lang="en-US" altLang="zh-CN" sz="3200" dirty="0">
                <a:solidFill>
                  <a:srgbClr val="FF0000"/>
                </a:solidFill>
              </a:rPr>
              <a:t>P2P</a:t>
            </a:r>
            <a:r>
              <a:rPr lang="zh-CN" altLang="en-US" sz="3200" dirty="0">
                <a:solidFill>
                  <a:srgbClr val="FF0000"/>
                </a:solidFill>
              </a:rPr>
              <a:t>网络模拟</a:t>
            </a:r>
            <a:endParaRPr lang="zh-CN" altLang="en-US" sz="3200" dirty="0"/>
          </a:p>
          <a:p>
            <a:pPr eaLnBrk="1" hangingPunct="1"/>
            <a:r>
              <a:rPr lang="zh-CN" altLang="en-US" sz="3200" dirty="0"/>
              <a:t>支持两种模拟方式：离散事件模拟和轮转模拟</a:t>
            </a:r>
          </a:p>
          <a:p>
            <a:pPr eaLnBrk="1" hangingPunct="1"/>
            <a:r>
              <a:rPr lang="zh-CN" altLang="en-US" sz="3200" dirty="0"/>
              <a:t>轮转模拟方式下，能够达到</a:t>
            </a:r>
            <a:r>
              <a:rPr lang="en-US" altLang="zh-CN" sz="3200" dirty="0">
                <a:solidFill>
                  <a:srgbClr val="FF0000"/>
                </a:solidFill>
              </a:rPr>
              <a:t>100</a:t>
            </a:r>
            <a:r>
              <a:rPr lang="zh-CN" altLang="en-US" sz="3200" dirty="0">
                <a:solidFill>
                  <a:srgbClr val="FF0000"/>
                </a:solidFill>
              </a:rPr>
              <a:t>万覆盖层节点规模</a:t>
            </a:r>
            <a:endParaRPr lang="zh-CN" altLang="en-US" sz="3200" dirty="0"/>
          </a:p>
          <a:p>
            <a:pPr eaLnBrk="1" hangingPunct="1"/>
            <a:r>
              <a:rPr lang="zh-CN" altLang="en-US" sz="3200" dirty="0"/>
              <a:t>不支持分布式模拟</a:t>
            </a:r>
            <a:endParaRPr lang="en-US" altLang="zh-CN" sz="3200" dirty="0"/>
          </a:p>
          <a:p>
            <a:pPr eaLnBrk="1" hangingPunct="1"/>
            <a:endParaRPr lang="zh-CN" altLang="en-US" dirty="0"/>
          </a:p>
        </p:txBody>
      </p:sp>
    </p:spTree>
  </p:cSld>
  <p:clrMapOvr>
    <a:masterClrMapping/>
  </p:clrMapOvr>
  <p:transition spd="slow"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a:extLst>
              <a:ext uri="{FF2B5EF4-FFF2-40B4-BE49-F238E27FC236}">
                <a16:creationId xmlns:a16="http://schemas.microsoft.com/office/drawing/2014/main" id="{5838E5DB-5EF5-ED40-84B7-264BF0B2E933}"/>
              </a:ext>
            </a:extLst>
          </p:cNvPr>
          <p:cNvSpPr>
            <a:spLocks noGrp="1" noChangeArrowheads="1"/>
          </p:cNvSpPr>
          <p:nvPr>
            <p:ph type="title"/>
          </p:nvPr>
        </p:nvSpPr>
        <p:spPr/>
        <p:txBody>
          <a:bodyPr/>
          <a:lstStyle/>
          <a:p>
            <a:pPr algn="ctr" eaLnBrk="1" hangingPunct="1"/>
            <a:r>
              <a:rPr lang="zh-CN" altLang="en-US" sz="4800">
                <a:solidFill>
                  <a:srgbClr val="3E2BFF"/>
                </a:solidFill>
              </a:rPr>
              <a:t>网络仿真平台</a:t>
            </a:r>
            <a:r>
              <a:rPr lang="en-US" altLang="zh-CN" sz="4800">
                <a:solidFill>
                  <a:srgbClr val="3E2BFF"/>
                </a:solidFill>
              </a:rPr>
              <a:t>PlanetLab</a:t>
            </a:r>
            <a:endParaRPr lang="zh-CN" altLang="en-US" sz="4800">
              <a:solidFill>
                <a:srgbClr val="3E2BFF"/>
              </a:solidFill>
            </a:endParaRPr>
          </a:p>
        </p:txBody>
      </p:sp>
      <p:pic>
        <p:nvPicPr>
          <p:cNvPr id="464900" name="Picture 4" descr="_gen_dist_map">
            <a:extLst>
              <a:ext uri="{FF2B5EF4-FFF2-40B4-BE49-F238E27FC236}">
                <a16:creationId xmlns:a16="http://schemas.microsoft.com/office/drawing/2014/main" id="{8A79D694-A0F9-AB42-8439-8E164A06AE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11513" y="2336607"/>
            <a:ext cx="8931274" cy="4465637"/>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159746" name="Rectangle 3">
            <a:extLst>
              <a:ext uri="{FF2B5EF4-FFF2-40B4-BE49-F238E27FC236}">
                <a16:creationId xmlns:a16="http://schemas.microsoft.com/office/drawing/2014/main" id="{E1EFDC67-5658-ED43-A6D8-D6A5B7BEAE10}"/>
              </a:ext>
            </a:extLst>
          </p:cNvPr>
          <p:cNvSpPr>
            <a:spLocks noGrp="1" noChangeArrowheads="1"/>
          </p:cNvSpPr>
          <p:nvPr>
            <p:ph type="body" sz="half" idx="4294967295"/>
          </p:nvPr>
        </p:nvSpPr>
        <p:spPr>
          <a:xfrm>
            <a:off x="189570" y="1249362"/>
            <a:ext cx="8854069" cy="1143001"/>
          </a:xfrm>
        </p:spPr>
        <p:txBody>
          <a:bodyPr/>
          <a:lstStyle/>
          <a:p>
            <a:pPr eaLnBrk="1" hangingPunct="1"/>
            <a:r>
              <a:rPr lang="en-US" altLang="zh-CN" sz="3200" dirty="0" err="1"/>
              <a:t>PlanetLab</a:t>
            </a:r>
            <a:r>
              <a:rPr lang="zh-CN" altLang="en-US" sz="3200" dirty="0"/>
              <a:t>：大规模互联网服务的测试床</a:t>
            </a:r>
          </a:p>
          <a:p>
            <a:pPr lvl="1" eaLnBrk="1" hangingPunct="1"/>
            <a:r>
              <a:rPr lang="en-US" altLang="zh-CN" sz="2800" dirty="0"/>
              <a:t>an open community testbed for Planetary-Scale Services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7AA23-50E9-D04A-877D-375B2701CAC7}"/>
              </a:ext>
            </a:extLst>
          </p:cNvPr>
          <p:cNvSpPr>
            <a:spLocks noGrp="1"/>
          </p:cNvSpPr>
          <p:nvPr>
            <p:ph type="title"/>
          </p:nvPr>
        </p:nvSpPr>
        <p:spPr/>
        <p:txBody>
          <a:bodyPr/>
          <a:lstStyle/>
          <a:p>
            <a:r>
              <a:rPr kumimoji="1" lang="zh-CN" altLang="en-US" sz="4800" dirty="0">
                <a:solidFill>
                  <a:srgbClr val="3E2BFF"/>
                </a:solidFill>
              </a:rPr>
              <a:t>目录</a:t>
            </a:r>
          </a:p>
        </p:txBody>
      </p:sp>
      <p:sp>
        <p:nvSpPr>
          <p:cNvPr id="3" name="内容占位符 2">
            <a:extLst>
              <a:ext uri="{FF2B5EF4-FFF2-40B4-BE49-F238E27FC236}">
                <a16:creationId xmlns:a16="http://schemas.microsoft.com/office/drawing/2014/main" id="{DEFAE3B1-7FEE-2542-9DFD-AE3B97DD7DDD}"/>
              </a:ext>
            </a:extLst>
          </p:cNvPr>
          <p:cNvSpPr>
            <a:spLocks noGrp="1"/>
          </p:cNvSpPr>
          <p:nvPr>
            <p:ph idx="1"/>
          </p:nvPr>
        </p:nvSpPr>
        <p:spPr>
          <a:xfrm>
            <a:off x="256478" y="1166018"/>
            <a:ext cx="8742556" cy="3673611"/>
          </a:xfrm>
        </p:spPr>
        <p:txBody>
          <a:bodyPr/>
          <a:lstStyle/>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对等计算概述</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对等网络模型</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对等计算安全</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模拟测量工具</a:t>
            </a:r>
            <a:endParaRPr lang="en-US" altLang="zh-CN" sz="3200" dirty="0">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a:p>
            <a:pPr eaLnBrk="1" hangingPunct="1">
              <a:spcBef>
                <a:spcPct val="50000"/>
              </a:spcBef>
              <a:buFontTx/>
              <a:buChar char="•"/>
            </a:pPr>
            <a:r>
              <a:rPr lang="zh-CN" altLang="en-US"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rPr>
              <a:t>总结</a:t>
            </a:r>
            <a:endParaRPr lang="en-US" altLang="zh-CN" sz="3200" dirty="0">
              <a:solidFill>
                <a:srgbClr val="FF0000"/>
              </a:solidFill>
              <a:effectLst>
                <a:outerShdw blurRad="38100" dist="38100" dir="2700000" algn="tl">
                  <a:srgbClr val="C0C0C0"/>
                </a:outerShdw>
              </a:effectLst>
              <a:latin typeface="SimHei" panose="02010609060101010101" pitchFamily="49" charset="-122"/>
              <a:ea typeface="SimHei" panose="02010609060101010101" pitchFamily="49" charset="-122"/>
              <a:cs typeface="SimHei" panose="02010609060101010101" pitchFamily="49" charset="-122"/>
            </a:endParaRPr>
          </a:p>
        </p:txBody>
      </p:sp>
    </p:spTree>
    <p:extLst>
      <p:ext uri="{BB962C8B-B14F-4D97-AF65-F5344CB8AC3E}">
        <p14:creationId xmlns:p14="http://schemas.microsoft.com/office/powerpoint/2010/main" val="2193893955"/>
      </p:ext>
    </p:extLst>
  </p:cSld>
  <p:clrMapOvr>
    <a:masterClrMapping/>
  </p:clrMapOvr>
  <p:transition spd="slow"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F845ACAB-CB29-4842-8B14-25DCA2420A0A}"/>
              </a:ext>
            </a:extLst>
          </p:cNvPr>
          <p:cNvSpPr>
            <a:spLocks noGrp="1" noChangeArrowheads="1"/>
          </p:cNvSpPr>
          <p:nvPr>
            <p:ph type="title"/>
          </p:nvPr>
        </p:nvSpPr>
        <p:spPr/>
        <p:txBody>
          <a:bodyPr/>
          <a:lstStyle/>
          <a:p>
            <a:pPr algn="ctr" eaLnBrk="1" hangingPunct="1"/>
            <a:r>
              <a:rPr lang="zh-CN" altLang="en-US" sz="4800">
                <a:solidFill>
                  <a:srgbClr val="3E2BFF"/>
                </a:solidFill>
              </a:rPr>
              <a:t>小结</a:t>
            </a:r>
            <a:endParaRPr lang="en-US" altLang="zh-CN" sz="4800">
              <a:solidFill>
                <a:srgbClr val="3E2BFF"/>
              </a:solidFill>
            </a:endParaRPr>
          </a:p>
        </p:txBody>
      </p:sp>
      <p:sp>
        <p:nvSpPr>
          <p:cNvPr id="162818" name="Rectangle 3">
            <a:extLst>
              <a:ext uri="{FF2B5EF4-FFF2-40B4-BE49-F238E27FC236}">
                <a16:creationId xmlns:a16="http://schemas.microsoft.com/office/drawing/2014/main" id="{F68BDC7F-E60D-864B-8653-234CE71E8B78}"/>
              </a:ext>
            </a:extLst>
          </p:cNvPr>
          <p:cNvSpPr>
            <a:spLocks noGrp="1" noChangeArrowheads="1"/>
          </p:cNvSpPr>
          <p:nvPr>
            <p:ph idx="1"/>
          </p:nvPr>
        </p:nvSpPr>
        <p:spPr>
          <a:xfrm>
            <a:off x="111512" y="1115617"/>
            <a:ext cx="8831765" cy="4676012"/>
          </a:xfrm>
        </p:spPr>
        <p:txBody>
          <a:bodyPr/>
          <a:lstStyle/>
          <a:p>
            <a:pPr eaLnBrk="1" hangingPunct="1">
              <a:spcBef>
                <a:spcPts val="0"/>
              </a:spcBef>
            </a:pPr>
            <a:r>
              <a:rPr lang="en-US" altLang="zh-CN" sz="3200" dirty="0"/>
              <a:t>P2P</a:t>
            </a:r>
            <a:r>
              <a:rPr lang="zh-CN" altLang="en-US" sz="3200" dirty="0"/>
              <a:t>是一种理想的网络连接模式，旨在减少中心化干扰或支持</a:t>
            </a:r>
            <a:endParaRPr lang="en-US" altLang="zh-CN" sz="3200" dirty="0"/>
          </a:p>
          <a:p>
            <a:pPr eaLnBrk="1" hangingPunct="1">
              <a:spcBef>
                <a:spcPts val="0"/>
              </a:spcBef>
            </a:pPr>
            <a:r>
              <a:rPr lang="en-US" altLang="zh-CN" sz="3200" dirty="0"/>
              <a:t>P2P</a:t>
            </a:r>
            <a:r>
              <a:rPr lang="zh-CN" altLang="en-US" sz="3200" dirty="0"/>
              <a:t>作为一种典型的分布式计算技术，并未将服务器所应提供的资源消除，而是通过覆盖网络转移到了普通节点上</a:t>
            </a:r>
            <a:endParaRPr lang="en-US" altLang="zh-CN" sz="3200" dirty="0"/>
          </a:p>
          <a:p>
            <a:pPr eaLnBrk="1" hangingPunct="1">
              <a:spcBef>
                <a:spcPts val="0"/>
              </a:spcBef>
            </a:pPr>
            <a:r>
              <a:rPr lang="en-US" altLang="zh-CN" sz="3200" dirty="0"/>
              <a:t>P2P</a:t>
            </a:r>
            <a:r>
              <a:rPr lang="zh-CN" altLang="en-US" sz="3200" dirty="0"/>
              <a:t>并不是一种理想的网络模型，而是以破坏者的形象出现的</a:t>
            </a:r>
          </a:p>
        </p:txBody>
      </p:sp>
    </p:spTree>
  </p:cSld>
  <p:clrMapOvr>
    <a:masterClrMapping/>
  </p:clrMapOvr>
  <p:transition spd="slow"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Protocol_Trends_1993-2005_with_key-side">
            <a:extLst>
              <a:ext uri="{FF2B5EF4-FFF2-40B4-BE49-F238E27FC236}">
                <a16:creationId xmlns:a16="http://schemas.microsoft.com/office/drawing/2014/main" id="{9663AE83-9476-1A4E-B705-F487FA1CB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62" y="1053306"/>
            <a:ext cx="8106937" cy="576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3">
            <a:extLst>
              <a:ext uri="{FF2B5EF4-FFF2-40B4-BE49-F238E27FC236}">
                <a16:creationId xmlns:a16="http://schemas.microsoft.com/office/drawing/2014/main" id="{E77371DB-3B77-A946-A4A7-25576F10B5BF}"/>
              </a:ext>
            </a:extLst>
          </p:cNvPr>
          <p:cNvSpPr>
            <a:spLocks noGrp="1" noChangeArrowheads="1"/>
          </p:cNvSpPr>
          <p:nvPr>
            <p:ph type="title"/>
          </p:nvPr>
        </p:nvSpPr>
        <p:spPr>
          <a:xfrm>
            <a:off x="0" y="0"/>
            <a:ext cx="9144000" cy="1143000"/>
          </a:xfrm>
        </p:spPr>
        <p:txBody>
          <a:bodyPr/>
          <a:lstStyle/>
          <a:p>
            <a:pPr algn="ctr" eaLnBrk="1" hangingPunct="1"/>
            <a:r>
              <a:rPr lang="zh-CN" altLang="en-US" sz="4800" dirty="0">
                <a:solidFill>
                  <a:srgbClr val="3E2BFF"/>
                </a:solidFill>
              </a:rPr>
              <a:t>“</a:t>
            </a:r>
            <a:r>
              <a:rPr lang="en-US" altLang="zh-CN" sz="4800" dirty="0">
                <a:solidFill>
                  <a:srgbClr val="3E2BFF"/>
                </a:solidFill>
              </a:rPr>
              <a:t>P2P</a:t>
            </a:r>
            <a:r>
              <a:rPr lang="zh-CN" altLang="en-US" sz="4800" dirty="0">
                <a:solidFill>
                  <a:srgbClr val="3E2BFF"/>
                </a:solidFill>
              </a:rPr>
              <a:t>应用占据了</a:t>
            </a:r>
            <a:r>
              <a:rPr lang="en-US" altLang="zh-CN" sz="4800" dirty="0">
                <a:solidFill>
                  <a:srgbClr val="3E2BFF"/>
                </a:solidFill>
              </a:rPr>
              <a:t>65%</a:t>
            </a:r>
            <a:r>
              <a:rPr lang="zh-CN" altLang="en-US" sz="4800" dirty="0">
                <a:solidFill>
                  <a:srgbClr val="3E2BFF"/>
                </a:solidFill>
              </a:rPr>
              <a:t>的网络流量”</a:t>
            </a:r>
            <a:endParaRPr lang="en-US" altLang="zh-TW" sz="4800" dirty="0">
              <a:solidFill>
                <a:srgbClr val="3E2BFF"/>
              </a:solidFill>
              <a:cs typeface="新細明體" panose="02020500000000000000" pitchFamily="18"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1E48D3EE-46D4-EA48-B736-8F8381B52455}"/>
              </a:ext>
            </a:extLst>
          </p:cNvPr>
          <p:cNvSpPr>
            <a:spLocks noGrp="1" noChangeArrowheads="1"/>
          </p:cNvSpPr>
          <p:nvPr>
            <p:ph type="title"/>
          </p:nvPr>
        </p:nvSpPr>
        <p:spPr/>
        <p:txBody>
          <a:bodyPr/>
          <a:lstStyle/>
          <a:p>
            <a:pPr algn="ctr" eaLnBrk="1" hangingPunct="1"/>
            <a:r>
              <a:rPr lang="zh-CN" altLang="en-US" sz="4800">
                <a:solidFill>
                  <a:srgbClr val="3E2BFF"/>
                </a:solidFill>
              </a:rPr>
              <a:t>对等网络的本质</a:t>
            </a:r>
          </a:p>
        </p:txBody>
      </p:sp>
      <p:sp>
        <p:nvSpPr>
          <p:cNvPr id="22530" name="Rectangle 3">
            <a:extLst>
              <a:ext uri="{FF2B5EF4-FFF2-40B4-BE49-F238E27FC236}">
                <a16:creationId xmlns:a16="http://schemas.microsoft.com/office/drawing/2014/main" id="{B58F3F73-A84E-B844-B715-53B433FDBACE}"/>
              </a:ext>
            </a:extLst>
          </p:cNvPr>
          <p:cNvSpPr>
            <a:spLocks noGrp="1" noChangeArrowheads="1"/>
          </p:cNvSpPr>
          <p:nvPr>
            <p:ph idx="1"/>
          </p:nvPr>
        </p:nvSpPr>
        <p:spPr>
          <a:xfrm>
            <a:off x="156116" y="1166018"/>
            <a:ext cx="8820615" cy="5357445"/>
          </a:xfrm>
        </p:spPr>
        <p:txBody>
          <a:bodyPr/>
          <a:lstStyle/>
          <a:p>
            <a:pPr eaLnBrk="1" hangingPunct="1"/>
            <a:r>
              <a:rPr lang="en-US" altLang="zh-CN" sz="3200" dirty="0"/>
              <a:t>P2P</a:t>
            </a:r>
            <a:r>
              <a:rPr lang="zh-CN" altLang="en-US" sz="3200" dirty="0"/>
              <a:t>网络模型是</a:t>
            </a:r>
            <a:r>
              <a:rPr lang="en-US" altLang="zh-CN" sz="3200" dirty="0"/>
              <a:t>P2P</a:t>
            </a:r>
            <a:r>
              <a:rPr lang="zh-CN" altLang="en-US" sz="3200" dirty="0"/>
              <a:t>计算的关键</a:t>
            </a:r>
            <a:endParaRPr lang="en-US" altLang="zh-CN" sz="3200" dirty="0"/>
          </a:p>
          <a:p>
            <a:pPr eaLnBrk="1" hangingPunct="1"/>
            <a:r>
              <a:rPr lang="en-US" altLang="zh-CN" sz="3200" dirty="0"/>
              <a:t>P2P</a:t>
            </a:r>
            <a:r>
              <a:rPr lang="zh-CN" altLang="en-US" sz="3200" dirty="0"/>
              <a:t>网络模型的本质，是在应用层建立逻辑上的</a:t>
            </a:r>
            <a:r>
              <a:rPr lang="zh-CN" altLang="en-US" sz="3200" dirty="0">
                <a:solidFill>
                  <a:srgbClr val="FF0000"/>
                </a:solidFill>
              </a:rPr>
              <a:t>覆盖网络</a:t>
            </a:r>
            <a:r>
              <a:rPr lang="en-US" altLang="zh-CN" sz="3200" dirty="0">
                <a:solidFill>
                  <a:srgbClr val="FF0000"/>
                </a:solidFill>
              </a:rPr>
              <a:t>(overlay network)</a:t>
            </a:r>
            <a:r>
              <a:rPr lang="zh-CN" altLang="en-US" sz="3200" dirty="0"/>
              <a:t>，屏蔽网络协议下层的工作细节</a:t>
            </a:r>
            <a:endParaRPr lang="en-US" altLang="zh-CN" sz="3200" dirty="0"/>
          </a:p>
          <a:p>
            <a:pPr eaLnBrk="1" hangingPunct="1"/>
            <a:r>
              <a:rPr lang="zh-CN" altLang="en-US" sz="3200" dirty="0">
                <a:latin typeface="SimHei" panose="02010609060101010101" pitchFamily="49" charset="-122"/>
                <a:ea typeface="SimHei" panose="02010609060101010101" pitchFamily="49" charset="-122"/>
                <a:cs typeface="SimHei" panose="02010609060101010101" pitchFamily="49" charset="-122"/>
              </a:rPr>
              <a:t>基本问题</a:t>
            </a:r>
          </a:p>
          <a:p>
            <a:pPr lvl="2" eaLnBrk="1" hangingPunct="1"/>
            <a:r>
              <a:rPr lang="zh-CN" altLang="en-US" sz="2800" dirty="0">
                <a:latin typeface="SimHei" panose="02010609060101010101" pitchFamily="49" charset="-122"/>
                <a:ea typeface="SimHei" panose="02010609060101010101" pitchFamily="49" charset="-122"/>
                <a:cs typeface="SimHei" panose="02010609060101010101" pitchFamily="49" charset="-122"/>
              </a:rPr>
              <a:t>路由和定位、查询和搜索、动态结点算法、容错性、安全等</a:t>
            </a:r>
            <a:endParaRPr lang="en-US" altLang="zh-CN" sz="2800" dirty="0">
              <a:latin typeface="SimHei" panose="02010609060101010101" pitchFamily="49" charset="-122"/>
              <a:ea typeface="SimHei" panose="02010609060101010101" pitchFamily="49" charset="-122"/>
              <a:cs typeface="SimHei" panose="02010609060101010101" pitchFamily="49" charset="-122"/>
            </a:endParaRPr>
          </a:p>
          <a:p>
            <a:pPr eaLnBrk="1" hangingPunct="1"/>
            <a:r>
              <a:rPr lang="zh-CN" altLang="en-US" sz="3200" dirty="0">
                <a:latin typeface="SimHei" panose="02010609060101010101" pitchFamily="49" charset="-122"/>
                <a:ea typeface="SimHei" panose="02010609060101010101" pitchFamily="49" charset="-122"/>
                <a:cs typeface="SimHei" panose="02010609060101010101" pitchFamily="49" charset="-122"/>
              </a:rPr>
              <a:t>主要服务</a:t>
            </a:r>
            <a:endParaRPr lang="en-US" altLang="zh-CN" sz="3200" dirty="0">
              <a:latin typeface="SimHei" panose="02010609060101010101" pitchFamily="49" charset="-122"/>
              <a:ea typeface="SimHei" panose="02010609060101010101" pitchFamily="49" charset="-122"/>
              <a:cs typeface="SimHei" panose="02010609060101010101" pitchFamily="49" charset="-122"/>
            </a:endParaRPr>
          </a:p>
          <a:p>
            <a:pPr lvl="2" eaLnBrk="1" hangingPunct="1"/>
            <a:r>
              <a:rPr lang="zh-CN" altLang="en-US" sz="2800" dirty="0">
                <a:latin typeface="SimHei" panose="02010609060101010101" pitchFamily="49" charset="-122"/>
                <a:ea typeface="SimHei" panose="02010609060101010101" pitchFamily="49" charset="-122"/>
                <a:cs typeface="SimHei" panose="02010609060101010101" pitchFamily="49" charset="-122"/>
              </a:rPr>
              <a:t>文件共享（</a:t>
            </a:r>
            <a:r>
              <a:rPr lang="en-US" altLang="zh-CN" sz="2800" dirty="0">
                <a:latin typeface="SimHei" panose="02010609060101010101" pitchFamily="49" charset="-122"/>
                <a:ea typeface="SimHei" panose="02010609060101010101" pitchFamily="49" charset="-122"/>
                <a:cs typeface="SimHei" panose="02010609060101010101" pitchFamily="49" charset="-122"/>
              </a:rPr>
              <a:t>2005</a:t>
            </a:r>
            <a:r>
              <a:rPr lang="zh-CN" altLang="en-US" sz="2800" dirty="0">
                <a:latin typeface="SimHei" panose="02010609060101010101" pitchFamily="49" charset="-122"/>
                <a:ea typeface="SimHei" panose="02010609060101010101" pitchFamily="49" charset="-122"/>
                <a:cs typeface="SimHei" panose="02010609060101010101" pitchFamily="49" charset="-122"/>
              </a:rPr>
              <a:t>）、流媒体（</a:t>
            </a:r>
            <a:r>
              <a:rPr lang="en-US" altLang="zh-CN" sz="2800" dirty="0">
                <a:latin typeface="SimHei" panose="02010609060101010101" pitchFamily="49" charset="-122"/>
                <a:ea typeface="SimHei" panose="02010609060101010101" pitchFamily="49" charset="-122"/>
                <a:cs typeface="SimHei" panose="02010609060101010101" pitchFamily="49" charset="-122"/>
              </a:rPr>
              <a:t>2006</a:t>
            </a:r>
            <a:r>
              <a:rPr lang="zh-CN" altLang="en-US" sz="2800" dirty="0">
                <a:latin typeface="SimHei" panose="02010609060101010101" pitchFamily="49" charset="-122"/>
                <a:ea typeface="SimHei" panose="02010609060101010101" pitchFamily="49" charset="-122"/>
                <a:cs typeface="SimHei" panose="02010609060101010101" pitchFamily="49" charset="-122"/>
              </a:rPr>
              <a:t>）、高性能计算（</a:t>
            </a:r>
            <a:r>
              <a:rPr lang="en-US" altLang="zh-CN" sz="2800" dirty="0">
                <a:latin typeface="SimHei" panose="02010609060101010101" pitchFamily="49" charset="-122"/>
                <a:ea typeface="SimHei" panose="02010609060101010101" pitchFamily="49" charset="-122"/>
                <a:cs typeface="SimHei" panose="02010609060101010101" pitchFamily="49" charset="-122"/>
              </a:rPr>
              <a:t>2006</a:t>
            </a:r>
            <a:r>
              <a:rPr lang="zh-CN" altLang="en-US" sz="2800" dirty="0">
                <a:latin typeface="SimHei" panose="02010609060101010101" pitchFamily="49" charset="-122"/>
                <a:ea typeface="SimHei" panose="02010609060101010101" pitchFamily="49" charset="-122"/>
                <a:cs typeface="SimHei" panose="02010609060101010101" pitchFamily="49" charset="-122"/>
              </a:rPr>
              <a:t>）、记账（</a:t>
            </a:r>
            <a:r>
              <a:rPr lang="en-US" altLang="zh-CN" sz="2800" dirty="0">
                <a:latin typeface="SimHei" panose="02010609060101010101" pitchFamily="49" charset="-122"/>
                <a:ea typeface="SimHei" panose="02010609060101010101" pitchFamily="49" charset="-122"/>
                <a:cs typeface="SimHei" panose="02010609060101010101" pitchFamily="49" charset="-122"/>
              </a:rPr>
              <a:t>2016</a:t>
            </a:r>
            <a:r>
              <a:rPr lang="zh-CN" altLang="en-US" sz="2800" dirty="0">
                <a:latin typeface="SimHei" panose="02010609060101010101" pitchFamily="49" charset="-122"/>
                <a:ea typeface="SimHei" panose="02010609060101010101" pitchFamily="49" charset="-122"/>
                <a:cs typeface="SimHei" panose="02010609060101010101" pitchFamily="49" charset="-122"/>
              </a:rPr>
              <a:t>）等</a:t>
            </a:r>
          </a:p>
        </p:txBody>
      </p:sp>
    </p:spTree>
  </p:cSld>
  <p:clrMapOvr>
    <a:masterClrMapping/>
  </p:clrMapOvr>
  <p:transition spd="slow"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5">
            <a:extLst>
              <a:ext uri="{FF2B5EF4-FFF2-40B4-BE49-F238E27FC236}">
                <a16:creationId xmlns:a16="http://schemas.microsoft.com/office/drawing/2014/main" id="{8743BCBF-D717-1849-AA4C-A7230B6CE8FA}"/>
              </a:ext>
            </a:extLst>
          </p:cNvPr>
          <p:cNvSpPr>
            <a:spLocks noGrp="1" noChangeArrowheads="1"/>
          </p:cNvSpPr>
          <p:nvPr>
            <p:ph type="title"/>
          </p:nvPr>
        </p:nvSpPr>
        <p:spPr/>
        <p:txBody>
          <a:bodyPr/>
          <a:lstStyle/>
          <a:p>
            <a:pPr algn="ctr" eaLnBrk="1" hangingPunct="1"/>
            <a:r>
              <a:rPr lang="zh-CN" altLang="en-US" sz="4800" dirty="0">
                <a:solidFill>
                  <a:srgbClr val="3E2BFF"/>
                </a:solidFill>
              </a:rPr>
              <a:t>覆盖网络与物理网络</a:t>
            </a:r>
          </a:p>
        </p:txBody>
      </p:sp>
      <p:graphicFrame>
        <p:nvGraphicFramePr>
          <p:cNvPr id="24579" name="Object 4">
            <a:extLst>
              <a:ext uri="{FF2B5EF4-FFF2-40B4-BE49-F238E27FC236}">
                <a16:creationId xmlns:a16="http://schemas.microsoft.com/office/drawing/2014/main" id="{87BFAFE7-E9CD-334E-ADAF-AC69B8EBBBFE}"/>
              </a:ext>
            </a:extLst>
          </p:cNvPr>
          <p:cNvGraphicFramePr>
            <a:graphicFrameLocks noGrp="1" noChangeAspect="1"/>
          </p:cNvGraphicFramePr>
          <p:nvPr>
            <p:ph idx="1"/>
            <p:extLst>
              <p:ext uri="{D42A27DB-BD31-4B8C-83A1-F6EECF244321}">
                <p14:modId xmlns:p14="http://schemas.microsoft.com/office/powerpoint/2010/main" val="795902603"/>
              </p:ext>
            </p:extLst>
          </p:nvPr>
        </p:nvGraphicFramePr>
        <p:xfrm>
          <a:off x="230923" y="3278187"/>
          <a:ext cx="4463740" cy="3457827"/>
        </p:xfrm>
        <a:graphic>
          <a:graphicData uri="http://schemas.openxmlformats.org/presentationml/2006/ole">
            <mc:AlternateContent xmlns:mc="http://schemas.openxmlformats.org/markup-compatibility/2006">
              <mc:Choice xmlns:v="urn:schemas-microsoft-com:vml" Requires="v">
                <p:oleObj spid="_x0000_s24650" name="Visio" r:id="rId4" imgW="2705100" imgH="2095500" progId="Visio.Drawing.11">
                  <p:embed/>
                </p:oleObj>
              </mc:Choice>
              <mc:Fallback>
                <p:oleObj name="Visio" r:id="rId4" imgW="2705100" imgH="20955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23" y="3278187"/>
                        <a:ext cx="4463740" cy="3457827"/>
                      </a:xfrm>
                      <a:prstGeom prst="rect">
                        <a:avLst/>
                      </a:prstGeom>
                      <a:solidFill>
                        <a:schemeClr val="bg1"/>
                      </a:solidFill>
                      <a:ln>
                        <a:noFill/>
                      </a:ln>
                      <a:effectLst/>
                    </p:spPr>
                  </p:pic>
                </p:oleObj>
              </mc:Fallback>
            </mc:AlternateContent>
          </a:graphicData>
        </a:graphic>
      </p:graphicFrame>
      <p:sp>
        <p:nvSpPr>
          <p:cNvPr id="24578" name="Rectangle 3">
            <a:extLst>
              <a:ext uri="{FF2B5EF4-FFF2-40B4-BE49-F238E27FC236}">
                <a16:creationId xmlns:a16="http://schemas.microsoft.com/office/drawing/2014/main" id="{52F6CE22-EFCD-DC4E-A119-EB23863746A0}"/>
              </a:ext>
            </a:extLst>
          </p:cNvPr>
          <p:cNvSpPr>
            <a:spLocks noGrp="1" noChangeArrowheads="1"/>
          </p:cNvSpPr>
          <p:nvPr>
            <p:ph type="body" sz="half" idx="4294967295"/>
          </p:nvPr>
        </p:nvSpPr>
        <p:spPr>
          <a:xfrm>
            <a:off x="111511" y="1168202"/>
            <a:ext cx="8898673" cy="2057400"/>
          </a:xfrm>
        </p:spPr>
        <p:txBody>
          <a:bodyPr/>
          <a:lstStyle/>
          <a:p>
            <a:pPr eaLnBrk="1" hangingPunct="1"/>
            <a:r>
              <a:rPr lang="en-US" altLang="zh-CN" sz="3200" dirty="0"/>
              <a:t>P2P</a:t>
            </a:r>
            <a:r>
              <a:rPr lang="zh-CN" altLang="en-US" sz="3200" dirty="0"/>
              <a:t>网络的关键机制</a:t>
            </a:r>
          </a:p>
          <a:p>
            <a:pPr lvl="1" eaLnBrk="1" hangingPunct="1"/>
            <a:r>
              <a:rPr lang="zh-CN" altLang="en-US" sz="2800" dirty="0"/>
              <a:t>数据复制、缓存、分片；负载均衡；拓扑一致性；匿名、声誉、信任、安全性</a:t>
            </a:r>
          </a:p>
          <a:p>
            <a:pPr lvl="1" eaLnBrk="1" hangingPunct="1"/>
            <a:r>
              <a:rPr lang="zh-CN" altLang="en-US" sz="2800" dirty="0"/>
              <a:t>拓扑不一致问题</a:t>
            </a:r>
          </a:p>
        </p:txBody>
      </p:sp>
      <p:sp>
        <p:nvSpPr>
          <p:cNvPr id="186375" name="Text Box 7">
            <a:extLst>
              <a:ext uri="{FF2B5EF4-FFF2-40B4-BE49-F238E27FC236}">
                <a16:creationId xmlns:a16="http://schemas.microsoft.com/office/drawing/2014/main" id="{C23D9A45-CD19-9240-ACF8-6720262A4F8C}"/>
              </a:ext>
            </a:extLst>
          </p:cNvPr>
          <p:cNvSpPr txBox="1">
            <a:spLocks noChangeArrowheads="1"/>
          </p:cNvSpPr>
          <p:nvPr/>
        </p:nvSpPr>
        <p:spPr bwMode="auto">
          <a:xfrm>
            <a:off x="4783138" y="4075113"/>
            <a:ext cx="26613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sz="2400" dirty="0">
                <a:latin typeface="+mn-lt"/>
                <a:ea typeface="SimHei" panose="02010609060101010101" pitchFamily="49" charset="-122"/>
              </a:rPr>
              <a:t>如：覆盖网上</a:t>
            </a:r>
            <a:r>
              <a:rPr lang="en-US" altLang="zh-CN" sz="2400" dirty="0">
                <a:latin typeface="+mn-lt"/>
                <a:ea typeface="SimHei" panose="02010609060101010101" pitchFamily="49" charset="-122"/>
              </a:rPr>
              <a:t>A</a:t>
            </a:r>
            <a:r>
              <a:rPr lang="en-US" altLang="zh-CN" sz="2400" dirty="0">
                <a:latin typeface="+mn-lt"/>
                <a:ea typeface="SimHei" panose="02010609060101010101" pitchFamily="49" charset="-122"/>
                <a:sym typeface="Wingdings" charset="2"/>
              </a:rPr>
              <a:t>E</a:t>
            </a:r>
            <a:endParaRPr lang="en-US" altLang="zh-CN" sz="2400" dirty="0">
              <a:latin typeface="+mn-lt"/>
              <a:ea typeface="SimHei" panose="02010609060101010101" pitchFamily="49" charset="-122"/>
            </a:endParaRPr>
          </a:p>
        </p:txBody>
      </p:sp>
      <p:sp>
        <p:nvSpPr>
          <p:cNvPr id="186376" name="Text Box 8">
            <a:extLst>
              <a:ext uri="{FF2B5EF4-FFF2-40B4-BE49-F238E27FC236}">
                <a16:creationId xmlns:a16="http://schemas.microsoft.com/office/drawing/2014/main" id="{F0B6D370-8412-0D48-B55B-78D0FC81A414}"/>
              </a:ext>
            </a:extLst>
          </p:cNvPr>
          <p:cNvSpPr txBox="1">
            <a:spLocks noChangeArrowheads="1"/>
          </p:cNvSpPr>
          <p:nvPr/>
        </p:nvSpPr>
        <p:spPr bwMode="auto">
          <a:xfrm>
            <a:off x="4783138" y="4506913"/>
            <a:ext cx="3616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zh-CN" altLang="en-US" sz="2400" dirty="0">
                <a:latin typeface="+mn-lt"/>
                <a:ea typeface="SimHei" panose="02010609060101010101" pitchFamily="49" charset="-122"/>
              </a:rPr>
              <a:t>物理上实际：</a:t>
            </a:r>
            <a:r>
              <a:rPr lang="en-US" altLang="zh-CN" sz="2400" dirty="0">
                <a:latin typeface="+mn-lt"/>
                <a:ea typeface="SimHei" panose="02010609060101010101" pitchFamily="49" charset="-122"/>
              </a:rPr>
              <a:t>A</a:t>
            </a:r>
            <a:r>
              <a:rPr lang="en-US" altLang="zh-CN" sz="2400" dirty="0">
                <a:latin typeface="+mn-lt"/>
                <a:ea typeface="SimHei" panose="02010609060101010101" pitchFamily="49" charset="-122"/>
                <a:sym typeface="Wingdings" charset="2"/>
              </a:rPr>
              <a:t>CDE</a:t>
            </a:r>
            <a:endParaRPr lang="en-US" altLang="zh-CN" sz="2400" dirty="0">
              <a:latin typeface="+mn-lt"/>
              <a:ea typeface="SimHei" panose="02010609060101010101" pitchFamily="49" charset="-122"/>
            </a:endParaRPr>
          </a:p>
        </p:txBody>
      </p:sp>
      <p:sp>
        <p:nvSpPr>
          <p:cNvPr id="24582" name="文本框 1">
            <a:extLst>
              <a:ext uri="{FF2B5EF4-FFF2-40B4-BE49-F238E27FC236}">
                <a16:creationId xmlns:a16="http://schemas.microsoft.com/office/drawing/2014/main" id="{BBB549AC-9A84-0D4F-8370-7C7646A38DD3}"/>
              </a:ext>
            </a:extLst>
          </p:cNvPr>
          <p:cNvSpPr txBox="1">
            <a:spLocks noChangeArrowheads="1"/>
          </p:cNvSpPr>
          <p:nvPr/>
        </p:nvSpPr>
        <p:spPr bwMode="auto">
          <a:xfrm>
            <a:off x="4783138" y="5386289"/>
            <a:ext cx="389096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kumimoji="1" lang="zh-CN" altLang="en-US" sz="2400" dirty="0">
                <a:solidFill>
                  <a:srgbClr val="3E2BFF"/>
                </a:solidFill>
                <a:latin typeface="SimHei" panose="02010609060101010101" pitchFamily="49" charset="-122"/>
                <a:ea typeface="SimHei" panose="02010609060101010101" pitchFamily="49" charset="-122"/>
                <a:cs typeface="SimHei" panose="02010609060101010101" pitchFamily="49" charset="-122"/>
              </a:rPr>
              <a:t>覆盖网络的构造是</a:t>
            </a:r>
            <a:r>
              <a:rPr kumimoji="1" lang="en-US" altLang="zh-CN" sz="2400" dirty="0">
                <a:solidFill>
                  <a:srgbClr val="3E2BFF"/>
                </a:solidFill>
                <a:latin typeface="SimHei" panose="02010609060101010101" pitchFamily="49" charset="-122"/>
                <a:ea typeface="SimHei" panose="02010609060101010101" pitchFamily="49" charset="-122"/>
                <a:cs typeface="SimHei" panose="02010609060101010101" pitchFamily="49" charset="-122"/>
              </a:rPr>
              <a:t>P2P</a:t>
            </a:r>
            <a:r>
              <a:rPr kumimoji="1" lang="zh-CN" altLang="en-US" sz="2400" dirty="0">
                <a:solidFill>
                  <a:srgbClr val="3E2BFF"/>
                </a:solidFill>
                <a:latin typeface="SimHei" panose="02010609060101010101" pitchFamily="49" charset="-122"/>
                <a:ea typeface="SimHei" panose="02010609060101010101" pitchFamily="49" charset="-122"/>
                <a:cs typeface="SimHei" panose="02010609060101010101" pitchFamily="49" charset="-122"/>
              </a:rPr>
              <a:t>网络模型的关键，也是其分类的主要对象</a:t>
            </a:r>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10330</TotalTime>
  <Words>4546</Words>
  <Application>Microsoft Macintosh PowerPoint</Application>
  <PresentationFormat>全屏显示(4:3)</PresentationFormat>
  <Paragraphs>536</Paragraphs>
  <Slides>68</Slides>
  <Notes>55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68</vt:i4>
      </vt:variant>
    </vt:vector>
  </HeadingPairs>
  <TitlesOfParts>
    <vt:vector size="83" baseType="lpstr">
      <vt:lpstr>等线</vt:lpstr>
      <vt:lpstr>等线 Light</vt:lpstr>
      <vt:lpstr>SimHei</vt:lpstr>
      <vt:lpstr>宋体</vt:lpstr>
      <vt:lpstr>微软雅黑</vt:lpstr>
      <vt:lpstr>Arial</vt:lpstr>
      <vt:lpstr>Arial Black</vt:lpstr>
      <vt:lpstr>Calibri</vt:lpstr>
      <vt:lpstr>Comic Sans MS</vt:lpstr>
      <vt:lpstr>Tahoma</vt:lpstr>
      <vt:lpstr>Times New Roman</vt:lpstr>
      <vt:lpstr>Wingdings</vt:lpstr>
      <vt:lpstr>自定义设计方案</vt:lpstr>
      <vt:lpstr>Office 主题</vt:lpstr>
      <vt:lpstr>Visio</vt:lpstr>
      <vt:lpstr>PowerPoint 演示文稿</vt:lpstr>
      <vt:lpstr>目录</vt:lpstr>
      <vt:lpstr>定义</vt:lpstr>
      <vt:lpstr>理解</vt:lpstr>
      <vt:lpstr>理解P2P的价值：从C/S到P2P</vt:lpstr>
      <vt:lpstr>起源</vt:lpstr>
      <vt:lpstr>“P2P应用占据了65%的网络流量”</vt:lpstr>
      <vt:lpstr>对等网络的本质</vt:lpstr>
      <vt:lpstr>覆盖网络与物理网络</vt:lpstr>
      <vt:lpstr>目录</vt:lpstr>
      <vt:lpstr>P2P网络模型的主要技术特点</vt:lpstr>
      <vt:lpstr>P2P网络支撑的各种应用</vt:lpstr>
      <vt:lpstr>P2P网络支撑的各种应用</vt:lpstr>
      <vt:lpstr>对等网络模型分类概述</vt:lpstr>
      <vt:lpstr>三种对等网络模型</vt:lpstr>
      <vt:lpstr>第一代P2P网络：混合式P2P体系</vt:lpstr>
      <vt:lpstr>Napster网络的工作原理</vt:lpstr>
      <vt:lpstr>Napster的缺陷</vt:lpstr>
      <vt:lpstr>第一代P2P网络的特点</vt:lpstr>
      <vt:lpstr>混合式P2P的一个实例 – P2HP</vt:lpstr>
      <vt:lpstr>第二代P2P网络：无结构P2P体系</vt:lpstr>
      <vt:lpstr>Gnutella体系的工作原理</vt:lpstr>
      <vt:lpstr>Gnutella体系的工作原理</vt:lpstr>
      <vt:lpstr>Gnutella的文件检索过程</vt:lpstr>
      <vt:lpstr>Gnutella覆盖网的几种状态</vt:lpstr>
      <vt:lpstr>无结构模型中的路由和定位</vt:lpstr>
      <vt:lpstr>洪泛路由</vt:lpstr>
      <vt:lpstr>扩展环（expanding ring）路由</vt:lpstr>
      <vt:lpstr>随机游走（random walks）路由</vt:lpstr>
      <vt:lpstr>超级节点（supernode routing）路由</vt:lpstr>
      <vt:lpstr>第三代P2P网络：结构化P2P体系</vt:lpstr>
      <vt:lpstr>Chord网络</vt:lpstr>
      <vt:lpstr>PowerPoint 演示文稿</vt:lpstr>
      <vt:lpstr>Chord基础工作原理</vt:lpstr>
      <vt:lpstr>Chord基础工作原理</vt:lpstr>
      <vt:lpstr>一个简单的Chord环（m=3）</vt:lpstr>
      <vt:lpstr>节点的加入与退出机制</vt:lpstr>
      <vt:lpstr>节点的加入与退出机制</vt:lpstr>
      <vt:lpstr>Chord容错性和复制、缓存</vt:lpstr>
      <vt:lpstr>Chord总结</vt:lpstr>
      <vt:lpstr>结构化P2P的两个实例</vt:lpstr>
      <vt:lpstr>AnySee 总体结构</vt:lpstr>
      <vt:lpstr>树网结合的拓扑结构</vt:lpstr>
      <vt:lpstr>结构化P2P的两个实例</vt:lpstr>
      <vt:lpstr>GridCast系统结构</vt:lpstr>
      <vt:lpstr>环状拓扑结构</vt:lpstr>
      <vt:lpstr>目录</vt:lpstr>
      <vt:lpstr>关键内容</vt:lpstr>
      <vt:lpstr>匿名</vt:lpstr>
      <vt:lpstr>匿名性定义：Anonymity</vt:lpstr>
      <vt:lpstr>匿名性方法</vt:lpstr>
      <vt:lpstr>混合中继网－Onion Routing</vt:lpstr>
      <vt:lpstr>区块链</vt:lpstr>
      <vt:lpstr>区块链网络基本概念</vt:lpstr>
      <vt:lpstr>区块链网络基本概念</vt:lpstr>
      <vt:lpstr>区块链网络基本流程</vt:lpstr>
      <vt:lpstr>主流区块链网络技术</vt:lpstr>
      <vt:lpstr>主流区块链网络技术</vt:lpstr>
      <vt:lpstr>目录</vt:lpstr>
      <vt:lpstr>P2P网络模拟器分类</vt:lpstr>
      <vt:lpstr>P2P网络模拟器分类</vt:lpstr>
      <vt:lpstr>常用的P2P模拟器</vt:lpstr>
      <vt:lpstr>P2PSim</vt:lpstr>
      <vt:lpstr>数据包层Gnutella模拟器GnutellaSim</vt:lpstr>
      <vt:lpstr>PeerSIM</vt:lpstr>
      <vt:lpstr>网络仿真平台PlanetLab</vt:lpstr>
      <vt:lpstr>目录</vt:lpstr>
      <vt:lpstr>小结</vt:lpstr>
    </vt:vector>
  </TitlesOfParts>
  <Company>HUST ICCC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 Chapter1</dc:title>
  <dc:creator>Hai Jin</dc:creator>
  <cp:lastModifiedBy>Microsoft Office User</cp:lastModifiedBy>
  <cp:revision>1036</cp:revision>
  <dcterms:created xsi:type="dcterms:W3CDTF">2019-07-04T16:56:17Z</dcterms:created>
  <dcterms:modified xsi:type="dcterms:W3CDTF">2019-11-24T08:00:55Z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1</vt:r8>
  </property>
  <property fmtid="{D5CDD505-2E9C-101B-9397-08002B2CF9AE}" pid="3" name="GraphicType">
    <vt:r8>1</vt:r8>
  </property>
  <property fmtid="{D5CDD505-2E9C-101B-9397-08002B2CF9AE}" pid="4" name="Compression">
    <vt:r8>100</vt:r8>
  </property>
  <property fmtid="{D5CDD505-2E9C-101B-9397-08002B2CF9AE}" pid="5" name="ScreenSize">
    <vt:r8>2</vt:r8>
  </property>
  <property fmtid="{D5CDD505-2E9C-101B-9397-08002B2CF9AE}" pid="6" name="ScreenUsage">
    <vt:r8>2</vt:r8>
  </property>
  <property fmtid="{D5CDD505-2E9C-101B-9397-08002B2CF9AE}" pid="7" name="MailAddress">
    <vt:lpwstr>dbc@npac.syr.edu</vt:lpwstr>
  </property>
  <property fmtid="{D5CDD505-2E9C-101B-9397-08002B2CF9AE}" pid="8" name="HomePage">
    <vt:lpwstr>http://www.npac.syr.edu/projects/pcrc/HPJava/beijing.html</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1</vt:r8>
  </property>
  <property fmtid="{D5CDD505-2E9C-101B-9397-08002B2CF9AE}" pid="19" name="ShowNotes">
    <vt:bool>false</vt:bool>
  </property>
  <property fmtid="{D5CDD505-2E9C-101B-9397-08002B2CF9AE}" pid="20" name="NavBtnPos">
    <vt:r8>1</vt:r8>
  </property>
  <property fmtid="{D5CDD505-2E9C-101B-9397-08002B2CF9AE}" pid="21" name="OutputDir">
    <vt:lpwstr>C:\users\dbc</vt:lpwstr>
  </property>
  <property fmtid="{D5CDD505-2E9C-101B-9397-08002B2CF9AE}" pid="22" name="KSOProductBuildVer">
    <vt:lpwstr>1033-1.2.1.1575</vt:lpwstr>
  </property>
</Properties>
</file>